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9" r:id="rId2"/>
    <p:sldId id="256" r:id="rId3"/>
    <p:sldId id="280" r:id="rId4"/>
    <p:sldId id="259" r:id="rId5"/>
    <p:sldId id="260" r:id="rId6"/>
    <p:sldId id="258" r:id="rId7"/>
    <p:sldId id="278" r:id="rId8"/>
    <p:sldId id="279" r:id="rId9"/>
    <p:sldId id="262" r:id="rId10"/>
    <p:sldId id="268" r:id="rId11"/>
    <p:sldId id="264" r:id="rId12"/>
    <p:sldId id="265" r:id="rId13"/>
    <p:sldId id="275" r:id="rId14"/>
    <p:sldId id="273" r:id="rId15"/>
    <p:sldId id="272" r:id="rId16"/>
    <p:sldId id="277" r:id="rId17"/>
    <p:sldId id="266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FF00FF"/>
    <a:srgbClr val="FF6600"/>
    <a:srgbClr val="0000FF"/>
    <a:srgbClr val="CC3300"/>
    <a:srgbClr val="FFFF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0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59D0D9-C9FB-4A43-A08B-5D4227AD1C5B}" type="datetimeFigureOut">
              <a:rPr lang="ru-RU"/>
              <a:pPr>
                <a:defRPr/>
              </a:pPr>
              <a:t>15.09.2012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BB5A286-28D6-4E92-8EDB-7924B3ED3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5A13A3-91F8-4096-95F5-7ECD3970FC00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2C8D36-6415-4258-9D8F-B65B14CDC4C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45D71B-DEAD-4F2D-A81C-7C95BBE52A44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FA7949-9846-4D18-84F3-21E6C75944F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299BE4-5A42-453B-910A-EF7DDB0D22B9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6925F8-305D-4930-A813-11056CAE5876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07D38A-FBB2-455B-A4B2-AE8CA468075B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788115-81B7-4D97-8ECC-7F92770C1AF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433C1F-A1A2-4783-A7AA-066C3D5CFB92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724569-50F9-41CB-9297-3CB9AD03D6C2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5936F7-1394-407B-BA97-C3D7A78CC548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85DB-E3E1-4F0D-A984-08907BE6C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1BF8C-1A00-489E-B0D3-89CDF12B8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78AE-8986-4E54-9D80-2A9653F57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E6AD5-CC27-4E29-8F1E-307A1322F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408AC-C0C5-47E9-8765-F3D07CDE7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0298-1FC1-4473-B767-C2ED4085E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4BC0E-9390-4217-A40E-B8CC3520F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351F5-C277-47D9-8E31-F934561AE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62782-534B-42BC-AA04-F3BDFE934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24C2-4851-47E6-B98C-32DC6F1FB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2E454-1E7F-4640-90B0-E486F4154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5A1835-87CA-404B-AFC0-38BF5DDDE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90625"/>
            <a:ext cx="9677400" cy="848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990600" y="762000"/>
            <a:ext cx="7772400" cy="147002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Искусство</a:t>
            </a:r>
          </a:p>
        </p:txBody>
      </p:sp>
      <p:sp>
        <p:nvSpPr>
          <p:cNvPr id="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8991600" cy="99060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Любая форма деятельности человека, выполненная мастерски, умело, искусно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5"/>
          <p:cNvSpPr>
            <a:spLocks noChangeArrowheads="1"/>
          </p:cNvSpPr>
          <p:nvPr/>
        </p:nvSpPr>
        <p:spPr bwMode="auto">
          <a:xfrm rot="17147462" flipH="1">
            <a:off x="3343275" y="3216275"/>
            <a:ext cx="2163763" cy="11414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AutoShape 21"/>
          <p:cNvSpPr>
            <a:spLocks noChangeArrowheads="1"/>
          </p:cNvSpPr>
          <p:nvPr/>
        </p:nvSpPr>
        <p:spPr bwMode="auto">
          <a:xfrm rot="21347271" flipH="1">
            <a:off x="5741988" y="5089525"/>
            <a:ext cx="1685925" cy="8382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20"/>
          <p:cNvSpPr>
            <a:spLocks noChangeArrowheads="1"/>
          </p:cNvSpPr>
          <p:nvPr/>
        </p:nvSpPr>
        <p:spPr bwMode="auto">
          <a:xfrm rot="1145053" flipH="1">
            <a:off x="5753100" y="5854700"/>
            <a:ext cx="1776413" cy="6223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3429000" y="4724400"/>
            <a:ext cx="2514600" cy="2133600"/>
          </a:xfrm>
          <a:prstGeom prst="star24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16"/>
          <p:cNvSpPr>
            <a:spLocks noChangeArrowheads="1"/>
          </p:cNvSpPr>
          <p:nvPr/>
        </p:nvSpPr>
        <p:spPr bwMode="auto">
          <a:xfrm rot="-676509">
            <a:off x="1589088" y="5572125"/>
            <a:ext cx="1801812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17"/>
          <p:cNvSpPr>
            <a:spLocks noChangeArrowheads="1"/>
          </p:cNvSpPr>
          <p:nvPr/>
        </p:nvSpPr>
        <p:spPr bwMode="auto">
          <a:xfrm rot="817253">
            <a:off x="1649413" y="5089525"/>
            <a:ext cx="187325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AutoShape 18"/>
          <p:cNvSpPr>
            <a:spLocks noChangeArrowheads="1"/>
          </p:cNvSpPr>
          <p:nvPr/>
        </p:nvSpPr>
        <p:spPr bwMode="auto">
          <a:xfrm rot="1534605">
            <a:off x="1925638" y="4338638"/>
            <a:ext cx="1773237" cy="9207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19"/>
          <p:cNvSpPr>
            <a:spLocks noChangeArrowheads="1"/>
          </p:cNvSpPr>
          <p:nvPr/>
        </p:nvSpPr>
        <p:spPr bwMode="auto">
          <a:xfrm rot="2683869">
            <a:off x="2392363" y="3862388"/>
            <a:ext cx="1908175" cy="925512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AutoShape 22"/>
          <p:cNvSpPr>
            <a:spLocks noChangeArrowheads="1"/>
          </p:cNvSpPr>
          <p:nvPr/>
        </p:nvSpPr>
        <p:spPr bwMode="auto">
          <a:xfrm rot="20045962" flipH="1">
            <a:off x="5576888" y="4433888"/>
            <a:ext cx="1622425" cy="7747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AutoShape 23"/>
          <p:cNvSpPr>
            <a:spLocks noChangeArrowheads="1"/>
          </p:cNvSpPr>
          <p:nvPr/>
        </p:nvSpPr>
        <p:spPr bwMode="auto">
          <a:xfrm rot="19038302" flipH="1">
            <a:off x="5113338" y="3806825"/>
            <a:ext cx="1639887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AutoShape 24"/>
          <p:cNvSpPr>
            <a:spLocks noChangeArrowheads="1"/>
          </p:cNvSpPr>
          <p:nvPr/>
        </p:nvSpPr>
        <p:spPr bwMode="auto">
          <a:xfrm rot="18046205" flipH="1">
            <a:off x="4420394" y="3537744"/>
            <a:ext cx="1801812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AutoShape 19"/>
          <p:cNvSpPr>
            <a:spLocks noChangeArrowheads="1"/>
          </p:cNvSpPr>
          <p:nvPr/>
        </p:nvSpPr>
        <p:spPr bwMode="auto">
          <a:xfrm rot="3786928">
            <a:off x="3123407" y="3385343"/>
            <a:ext cx="1981200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8" name="Picture 4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505200"/>
            <a:ext cx="47212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вал 25"/>
          <p:cNvSpPr/>
          <p:nvPr/>
        </p:nvSpPr>
        <p:spPr>
          <a:xfrm>
            <a:off x="3886200" y="5257800"/>
            <a:ext cx="1371600" cy="1219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3733800" y="5486400"/>
            <a:ext cx="1905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>
                <a:solidFill>
                  <a:srgbClr val="CC3300"/>
                </a:solidFill>
                <a:latin typeface="Monotype Corsiva" pitchFamily="66" charset="0"/>
                <a:cs typeface="Times New Roman" pitchFamily="18" charset="0"/>
              </a:rPr>
              <a:t>ИСКУССТВО</a:t>
            </a:r>
          </a:p>
        </p:txBody>
      </p:sp>
      <p:sp>
        <p:nvSpPr>
          <p:cNvPr id="11281" name="Text Box 9"/>
          <p:cNvSpPr txBox="1">
            <a:spLocks noChangeArrowheads="1"/>
          </p:cNvSpPr>
          <p:nvPr/>
        </p:nvSpPr>
        <p:spPr bwMode="auto">
          <a:xfrm rot="4469427">
            <a:off x="3252788" y="3476625"/>
            <a:ext cx="1169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FF"/>
                </a:solidFill>
              </a:rPr>
              <a:t>МУЗЕИ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 rot="3461742">
            <a:off x="1928019" y="2004219"/>
            <a:ext cx="187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исторический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 rot="4469427">
            <a:off x="2231231" y="1735932"/>
            <a:ext cx="2300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политехнический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 rot="5095005">
            <a:off x="2859881" y="1645444"/>
            <a:ext cx="1652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планетарий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 rot="2865035">
            <a:off x="2272507" y="2585244"/>
            <a:ext cx="1382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вернисаж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 rot="5602420">
            <a:off x="3408363" y="1925637"/>
            <a:ext cx="1169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усадьба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 rot="3563920">
            <a:off x="2430463" y="1535113"/>
            <a:ext cx="1169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галерея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5"/>
          <p:cNvSpPr>
            <a:spLocks noChangeArrowheads="1"/>
          </p:cNvSpPr>
          <p:nvPr/>
        </p:nvSpPr>
        <p:spPr bwMode="auto">
          <a:xfrm rot="16385999" flipH="1">
            <a:off x="1790700" y="1866900"/>
            <a:ext cx="4875213" cy="11414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21"/>
          <p:cNvSpPr>
            <a:spLocks noChangeArrowheads="1"/>
          </p:cNvSpPr>
          <p:nvPr/>
        </p:nvSpPr>
        <p:spPr bwMode="auto">
          <a:xfrm rot="21347271" flipH="1">
            <a:off x="5741988" y="5072063"/>
            <a:ext cx="2179637" cy="8382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AutoShape 20"/>
          <p:cNvSpPr>
            <a:spLocks noChangeArrowheads="1"/>
          </p:cNvSpPr>
          <p:nvPr/>
        </p:nvSpPr>
        <p:spPr bwMode="auto">
          <a:xfrm rot="559971" flipH="1">
            <a:off x="5734050" y="5773738"/>
            <a:ext cx="2265363" cy="6223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3429000" y="4724400"/>
            <a:ext cx="2514600" cy="2133600"/>
          </a:xfrm>
          <a:prstGeom prst="star24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 rot="-5527273">
            <a:off x="2204243" y="2139157"/>
            <a:ext cx="461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9900"/>
                </a:solidFill>
              </a:rPr>
              <a:t>ДЕКОРАТИВНО-ПРИКЛАДНОЕ ИСКУССТВО</a:t>
            </a:r>
            <a:r>
              <a:rPr lang="ru-RU" sz="1600"/>
              <a:t> </a:t>
            </a:r>
          </a:p>
        </p:txBody>
      </p:sp>
      <p:sp>
        <p:nvSpPr>
          <p:cNvPr id="12295" name="AutoShape 16"/>
          <p:cNvSpPr>
            <a:spLocks noChangeArrowheads="1"/>
          </p:cNvSpPr>
          <p:nvPr/>
        </p:nvSpPr>
        <p:spPr bwMode="auto">
          <a:xfrm rot="-676509">
            <a:off x="1279525" y="5602288"/>
            <a:ext cx="211455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AutoShape 17"/>
          <p:cNvSpPr>
            <a:spLocks noChangeArrowheads="1"/>
          </p:cNvSpPr>
          <p:nvPr/>
        </p:nvSpPr>
        <p:spPr bwMode="auto">
          <a:xfrm rot="817253">
            <a:off x="1266825" y="5043488"/>
            <a:ext cx="226060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AutoShape 18"/>
          <p:cNvSpPr>
            <a:spLocks noChangeArrowheads="1"/>
          </p:cNvSpPr>
          <p:nvPr/>
        </p:nvSpPr>
        <p:spPr bwMode="auto">
          <a:xfrm rot="1534605">
            <a:off x="1504950" y="4243388"/>
            <a:ext cx="2214563" cy="9207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AutoShape 19"/>
          <p:cNvSpPr>
            <a:spLocks noChangeArrowheads="1"/>
          </p:cNvSpPr>
          <p:nvPr/>
        </p:nvSpPr>
        <p:spPr bwMode="auto">
          <a:xfrm rot="2683869">
            <a:off x="1931988" y="3673475"/>
            <a:ext cx="2446337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AutoShape 22"/>
          <p:cNvSpPr>
            <a:spLocks noChangeArrowheads="1"/>
          </p:cNvSpPr>
          <p:nvPr/>
        </p:nvSpPr>
        <p:spPr bwMode="auto">
          <a:xfrm rot="20045962" flipH="1">
            <a:off x="5554663" y="4337050"/>
            <a:ext cx="2058987" cy="7747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AutoShape 23"/>
          <p:cNvSpPr>
            <a:spLocks noChangeArrowheads="1"/>
          </p:cNvSpPr>
          <p:nvPr/>
        </p:nvSpPr>
        <p:spPr bwMode="auto">
          <a:xfrm rot="19038302" flipH="1">
            <a:off x="5065713" y="3684588"/>
            <a:ext cx="2001837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AutoShape 24"/>
          <p:cNvSpPr>
            <a:spLocks noChangeArrowheads="1"/>
          </p:cNvSpPr>
          <p:nvPr/>
        </p:nvSpPr>
        <p:spPr bwMode="auto">
          <a:xfrm rot="18046205" flipH="1">
            <a:off x="4190207" y="3261519"/>
            <a:ext cx="2208212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AutoShape 19"/>
          <p:cNvSpPr>
            <a:spLocks noChangeArrowheads="1"/>
          </p:cNvSpPr>
          <p:nvPr/>
        </p:nvSpPr>
        <p:spPr bwMode="auto">
          <a:xfrm rot="3786928">
            <a:off x="2716213" y="3222625"/>
            <a:ext cx="2395537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303" name="Picture 4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505200"/>
            <a:ext cx="47212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вал 25"/>
          <p:cNvSpPr/>
          <p:nvPr/>
        </p:nvSpPr>
        <p:spPr>
          <a:xfrm>
            <a:off x="3962400" y="5181600"/>
            <a:ext cx="1371600" cy="1219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05" name="Text Box 15"/>
          <p:cNvSpPr txBox="1">
            <a:spLocks noChangeArrowheads="1"/>
          </p:cNvSpPr>
          <p:nvPr/>
        </p:nvSpPr>
        <p:spPr bwMode="auto">
          <a:xfrm>
            <a:off x="3733800" y="5486400"/>
            <a:ext cx="1905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>
                <a:solidFill>
                  <a:srgbClr val="CC3300"/>
                </a:solidFill>
                <a:latin typeface="Monotype Corsiva" pitchFamily="66" charset="0"/>
                <a:cs typeface="Times New Roman" pitchFamily="18" charset="0"/>
              </a:rPr>
              <a:t>ИСКУССТВО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odark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886200" cy="2819400"/>
          </a:xfrm>
          <a:noFill/>
        </p:spPr>
      </p:pic>
      <p:pic>
        <p:nvPicPr>
          <p:cNvPr id="13315" name="Picture 5" descr="Гжель1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0" y="35052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дымковская игрушка"/>
          <p:cNvPicPr>
            <a:picLocks noChangeAspect="1" noChangeArrowheads="1"/>
          </p:cNvPicPr>
          <p:nvPr/>
        </p:nvPicPr>
        <p:blipFill>
          <a:blip r:embed="rId4" cstate="print"/>
          <a:srcRect t="7777" b="3334"/>
          <a:stretch>
            <a:fillRect/>
          </a:stretch>
        </p:blipFill>
        <p:spPr bwMode="auto">
          <a:xfrm>
            <a:off x="4191000" y="0"/>
            <a:ext cx="4953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Заголовок 1"/>
          <p:cNvSpPr>
            <a:spLocks noGrp="1"/>
          </p:cNvSpPr>
          <p:nvPr>
            <p:ph type="title"/>
          </p:nvPr>
        </p:nvSpPr>
        <p:spPr>
          <a:xfrm>
            <a:off x="4495800" y="4953000"/>
            <a:ext cx="3276600" cy="1143000"/>
          </a:xfrm>
        </p:spPr>
        <p:txBody>
          <a:bodyPr/>
          <a:lstStyle/>
          <a:p>
            <a:pPr algn="l"/>
            <a:r>
              <a:rPr lang="ru-RU" sz="2000" b="1" smtClean="0">
                <a:solidFill>
                  <a:schemeClr val="tx1"/>
                </a:solidFill>
              </a:rPr>
              <a:t>Хохлома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 Палех 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Гжель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Береста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Дымковская игрушка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Богородская игрушка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Городец 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Майолика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Жёстово</a:t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endParaRPr lang="ru-RU" sz="2000" b="1" smtClean="0"/>
          </a:p>
        </p:txBody>
      </p:sp>
      <p:pic>
        <p:nvPicPr>
          <p:cNvPr id="13318" name="Picture 4" descr="Хохлома1"/>
          <p:cNvPicPr>
            <a:picLocks noChangeAspect="1" noChangeArrowheads="1"/>
          </p:cNvPicPr>
          <p:nvPr/>
        </p:nvPicPr>
        <p:blipFill>
          <a:blip r:embed="rId5" cstate="print"/>
          <a:srcRect t="45000"/>
          <a:stretch>
            <a:fillRect/>
          </a:stretch>
        </p:blipFill>
        <p:spPr bwMode="auto">
          <a:xfrm>
            <a:off x="5867400" y="5562600"/>
            <a:ext cx="1811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богородская игрушка"/>
          <p:cNvPicPr>
            <a:picLocks noChangeAspect="1" noChangeArrowheads="1"/>
          </p:cNvPicPr>
          <p:nvPr/>
        </p:nvPicPr>
        <p:blipFill>
          <a:blip r:embed="rId6" cstate="print"/>
          <a:srcRect t="8888" b="11111"/>
          <a:stretch>
            <a:fillRect/>
          </a:stretch>
        </p:blipFill>
        <p:spPr bwMode="auto">
          <a:xfrm>
            <a:off x="7848600" y="0"/>
            <a:ext cx="1295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 descr="городецкие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1905000"/>
            <a:ext cx="2286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4" descr="берест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362200"/>
            <a:ext cx="14478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5" descr="чаша 1"/>
          <p:cNvPicPr>
            <a:picLocks noChangeAspect="1" noChangeArrowheads="1"/>
          </p:cNvPicPr>
          <p:nvPr/>
        </p:nvPicPr>
        <p:blipFill>
          <a:blip r:embed="rId9" cstate="print">
            <a:lum contrast="24000"/>
          </a:blip>
          <a:srcRect/>
          <a:stretch>
            <a:fillRect/>
          </a:stretch>
        </p:blipFill>
        <p:spPr bwMode="auto">
          <a:xfrm>
            <a:off x="7578725" y="4343400"/>
            <a:ext cx="1565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4" descr="38234197_picture7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2895600"/>
            <a:ext cx="22240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5"/>
          <p:cNvSpPr>
            <a:spLocks noChangeArrowheads="1"/>
          </p:cNvSpPr>
          <p:nvPr/>
        </p:nvSpPr>
        <p:spPr bwMode="auto">
          <a:xfrm rot="17118959" flipH="1">
            <a:off x="3116263" y="3267075"/>
            <a:ext cx="2071687" cy="11414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utoShape 21"/>
          <p:cNvSpPr>
            <a:spLocks noChangeArrowheads="1"/>
          </p:cNvSpPr>
          <p:nvPr/>
        </p:nvSpPr>
        <p:spPr bwMode="auto">
          <a:xfrm rot="21347271" flipH="1">
            <a:off x="5743575" y="5094288"/>
            <a:ext cx="1565275" cy="8382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20"/>
          <p:cNvSpPr>
            <a:spLocks noChangeArrowheads="1"/>
          </p:cNvSpPr>
          <p:nvPr/>
        </p:nvSpPr>
        <p:spPr bwMode="auto">
          <a:xfrm rot="1436742" flipH="1">
            <a:off x="5700713" y="5978525"/>
            <a:ext cx="1450975" cy="611188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>
            <a:off x="3200400" y="4724400"/>
            <a:ext cx="2514600" cy="2133600"/>
          </a:xfrm>
          <a:prstGeom prst="star24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16"/>
          <p:cNvSpPr>
            <a:spLocks noChangeArrowheads="1"/>
          </p:cNvSpPr>
          <p:nvPr/>
        </p:nvSpPr>
        <p:spPr bwMode="auto">
          <a:xfrm rot="-676509">
            <a:off x="1485900" y="5583238"/>
            <a:ext cx="1906588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17"/>
          <p:cNvSpPr>
            <a:spLocks noChangeArrowheads="1"/>
          </p:cNvSpPr>
          <p:nvPr/>
        </p:nvSpPr>
        <p:spPr bwMode="auto">
          <a:xfrm rot="817253">
            <a:off x="1558925" y="5078413"/>
            <a:ext cx="1963738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18"/>
          <p:cNvSpPr>
            <a:spLocks noChangeArrowheads="1"/>
          </p:cNvSpPr>
          <p:nvPr/>
        </p:nvSpPr>
        <p:spPr bwMode="auto">
          <a:xfrm rot="1534605">
            <a:off x="1828800" y="4318000"/>
            <a:ext cx="1874838" cy="9207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utoShape 19"/>
          <p:cNvSpPr>
            <a:spLocks noChangeArrowheads="1"/>
          </p:cNvSpPr>
          <p:nvPr/>
        </p:nvSpPr>
        <p:spPr bwMode="auto">
          <a:xfrm rot="2683869">
            <a:off x="2300288" y="3825875"/>
            <a:ext cx="2016125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AutoShape 22"/>
          <p:cNvSpPr>
            <a:spLocks noChangeArrowheads="1"/>
          </p:cNvSpPr>
          <p:nvPr/>
        </p:nvSpPr>
        <p:spPr bwMode="auto">
          <a:xfrm rot="20045962" flipH="1">
            <a:off x="5589588" y="4486275"/>
            <a:ext cx="1381125" cy="7747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AutoShape 23"/>
          <p:cNvSpPr>
            <a:spLocks noChangeArrowheads="1"/>
          </p:cNvSpPr>
          <p:nvPr/>
        </p:nvSpPr>
        <p:spPr bwMode="auto">
          <a:xfrm rot="19038302" flipH="1">
            <a:off x="5151438" y="3903663"/>
            <a:ext cx="1355725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AutoShape 24"/>
          <p:cNvSpPr>
            <a:spLocks noChangeArrowheads="1"/>
          </p:cNvSpPr>
          <p:nvPr/>
        </p:nvSpPr>
        <p:spPr bwMode="auto">
          <a:xfrm rot="18046205" flipH="1">
            <a:off x="4337050" y="3519488"/>
            <a:ext cx="1606550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AutoShape 19"/>
          <p:cNvSpPr>
            <a:spLocks noChangeArrowheads="1"/>
          </p:cNvSpPr>
          <p:nvPr/>
        </p:nvSpPr>
        <p:spPr bwMode="auto">
          <a:xfrm rot="3786928">
            <a:off x="2963069" y="3374231"/>
            <a:ext cx="2054225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50" name="Picture 4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667000"/>
            <a:ext cx="60960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вал 25"/>
          <p:cNvSpPr/>
          <p:nvPr/>
        </p:nvSpPr>
        <p:spPr>
          <a:xfrm>
            <a:off x="3429000" y="4876800"/>
            <a:ext cx="1828800" cy="1752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52" name="Text Box 15"/>
          <p:cNvSpPr txBox="1">
            <a:spLocks noChangeArrowheads="1"/>
          </p:cNvSpPr>
          <p:nvPr/>
        </p:nvSpPr>
        <p:spPr bwMode="auto">
          <a:xfrm>
            <a:off x="3505200" y="5486400"/>
            <a:ext cx="1905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>
                <a:solidFill>
                  <a:srgbClr val="CC3300"/>
                </a:solidFill>
                <a:latin typeface="Monotype Corsiva" pitchFamily="66" charset="0"/>
                <a:cs typeface="Times New Roman" pitchFamily="18" charset="0"/>
              </a:rPr>
              <a:t>ИСКУССТВО</a:t>
            </a:r>
          </a:p>
        </p:txBody>
      </p:sp>
      <p:sp>
        <p:nvSpPr>
          <p:cNvPr id="14353" name="Text Box 6"/>
          <p:cNvSpPr txBox="1">
            <a:spLocks noChangeArrowheads="1"/>
          </p:cNvSpPr>
          <p:nvPr/>
        </p:nvSpPr>
        <p:spPr bwMode="auto">
          <a:xfrm rot="-576810">
            <a:off x="5808663" y="5553075"/>
            <a:ext cx="1789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  <a:latin typeface="Arial Rounded MT Bold" pitchFamily="34" charset="0"/>
              </a:rPr>
              <a:t>ЖИВОПИСЬ</a:t>
            </a:r>
          </a:p>
        </p:txBody>
      </p:sp>
      <p:sp>
        <p:nvSpPr>
          <p:cNvPr id="14354" name="Text Box 6"/>
          <p:cNvSpPr txBox="1">
            <a:spLocks noChangeArrowheads="1"/>
          </p:cNvSpPr>
          <p:nvPr/>
        </p:nvSpPr>
        <p:spPr bwMode="auto">
          <a:xfrm rot="849834">
            <a:off x="7419975" y="5992813"/>
            <a:ext cx="1069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  <a:latin typeface="Arial Rounded MT Bold" pitchFamily="34" charset="0"/>
              </a:rPr>
              <a:t>пейзаж</a:t>
            </a:r>
          </a:p>
        </p:txBody>
      </p:sp>
      <p:sp>
        <p:nvSpPr>
          <p:cNvPr id="14355" name="Text Box 6"/>
          <p:cNvSpPr txBox="1">
            <a:spLocks noChangeArrowheads="1"/>
          </p:cNvSpPr>
          <p:nvPr/>
        </p:nvSpPr>
        <p:spPr bwMode="auto">
          <a:xfrm rot="477820">
            <a:off x="7535863" y="5683250"/>
            <a:ext cx="1598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  <a:latin typeface="Arial Rounded MT Bold" pitchFamily="34" charset="0"/>
              </a:rPr>
              <a:t>натюрморт</a:t>
            </a:r>
          </a:p>
        </p:txBody>
      </p:sp>
      <p:sp>
        <p:nvSpPr>
          <p:cNvPr id="14356" name="Text Box 6"/>
          <p:cNvSpPr txBox="1">
            <a:spLocks noChangeArrowheads="1"/>
          </p:cNvSpPr>
          <p:nvPr/>
        </p:nvSpPr>
        <p:spPr bwMode="auto">
          <a:xfrm rot="195801">
            <a:off x="7924800" y="5443538"/>
            <a:ext cx="120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  <a:latin typeface="Arial Rounded MT Bold" pitchFamily="34" charset="0"/>
              </a:rPr>
              <a:t>портрет</a:t>
            </a:r>
          </a:p>
        </p:txBody>
      </p:sp>
      <p:sp>
        <p:nvSpPr>
          <p:cNvPr id="14357" name="Text Box 6"/>
          <p:cNvSpPr txBox="1">
            <a:spLocks noChangeArrowheads="1"/>
          </p:cNvSpPr>
          <p:nvPr/>
        </p:nvSpPr>
        <p:spPr bwMode="auto">
          <a:xfrm>
            <a:off x="7705725" y="5135563"/>
            <a:ext cx="1438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  <a:latin typeface="Arial Rounded MT Bold" pitchFamily="34" charset="0"/>
              </a:rPr>
              <a:t>графика</a:t>
            </a:r>
          </a:p>
        </p:txBody>
      </p:sp>
      <p:sp>
        <p:nvSpPr>
          <p:cNvPr id="14358" name="Text Box 6"/>
          <p:cNvSpPr txBox="1">
            <a:spLocks noChangeArrowheads="1"/>
          </p:cNvSpPr>
          <p:nvPr/>
        </p:nvSpPr>
        <p:spPr bwMode="auto">
          <a:xfrm rot="-431947">
            <a:off x="7713663" y="4822825"/>
            <a:ext cx="1598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  <a:latin typeface="Arial Rounded MT Bold" pitchFamily="34" charset="0"/>
              </a:rPr>
              <a:t>граффити</a:t>
            </a:r>
          </a:p>
        </p:txBody>
      </p:sp>
      <p:sp>
        <p:nvSpPr>
          <p:cNvPr id="14359" name="Text Box 6"/>
          <p:cNvSpPr txBox="1">
            <a:spLocks noChangeArrowheads="1"/>
          </p:cNvSpPr>
          <p:nvPr/>
        </p:nvSpPr>
        <p:spPr bwMode="auto">
          <a:xfrm rot="-1205031">
            <a:off x="7786688" y="4454525"/>
            <a:ext cx="1598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  <a:latin typeface="Arial Rounded MT Bold" pitchFamily="34" charset="0"/>
              </a:rPr>
              <a:t>икона</a:t>
            </a:r>
          </a:p>
        </p:txBody>
      </p:sp>
      <p:sp>
        <p:nvSpPr>
          <p:cNvPr id="14360" name="Text Box 6"/>
          <p:cNvSpPr txBox="1">
            <a:spLocks noChangeArrowheads="1"/>
          </p:cNvSpPr>
          <p:nvPr/>
        </p:nvSpPr>
        <p:spPr bwMode="auto">
          <a:xfrm rot="-2931736">
            <a:off x="7036594" y="3874294"/>
            <a:ext cx="1598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  <a:latin typeface="Arial Rounded MT Bold" pitchFamily="34" charset="0"/>
              </a:rPr>
              <a:t>плакат</a:t>
            </a:r>
          </a:p>
        </p:txBody>
      </p:sp>
      <p:sp>
        <p:nvSpPr>
          <p:cNvPr id="14361" name="Text Box 6"/>
          <p:cNvSpPr txBox="1">
            <a:spLocks noChangeArrowheads="1"/>
          </p:cNvSpPr>
          <p:nvPr/>
        </p:nvSpPr>
        <p:spPr bwMode="auto">
          <a:xfrm rot="-2222697">
            <a:off x="7340600" y="4178300"/>
            <a:ext cx="1598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  <a:latin typeface="Arial Rounded MT Bold" pitchFamily="34" charset="0"/>
              </a:rPr>
              <a:t>гравюра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5"/>
          <p:cNvSpPr>
            <a:spLocks noChangeArrowheads="1"/>
          </p:cNvSpPr>
          <p:nvPr/>
        </p:nvSpPr>
        <p:spPr bwMode="auto">
          <a:xfrm rot="16385999" flipH="1">
            <a:off x="1790700" y="1866900"/>
            <a:ext cx="4875213" cy="11414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AutoShape 21"/>
          <p:cNvSpPr>
            <a:spLocks noChangeArrowheads="1"/>
          </p:cNvSpPr>
          <p:nvPr/>
        </p:nvSpPr>
        <p:spPr bwMode="auto">
          <a:xfrm rot="21347271" flipH="1">
            <a:off x="5740400" y="5026025"/>
            <a:ext cx="3429000" cy="8382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AutoShape 20"/>
          <p:cNvSpPr>
            <a:spLocks noChangeArrowheads="1"/>
          </p:cNvSpPr>
          <p:nvPr/>
        </p:nvSpPr>
        <p:spPr bwMode="auto">
          <a:xfrm rot="559971" flipH="1">
            <a:off x="5726113" y="5867400"/>
            <a:ext cx="3429000" cy="6223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3429000" y="4724400"/>
            <a:ext cx="2514600" cy="2133600"/>
          </a:xfrm>
          <a:prstGeom prst="star24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AutoShape 16"/>
          <p:cNvSpPr>
            <a:spLocks noChangeArrowheads="1"/>
          </p:cNvSpPr>
          <p:nvPr/>
        </p:nvSpPr>
        <p:spPr bwMode="auto">
          <a:xfrm rot="-676509">
            <a:off x="128588" y="5716588"/>
            <a:ext cx="327660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17"/>
          <p:cNvSpPr>
            <a:spLocks noChangeArrowheads="1"/>
          </p:cNvSpPr>
          <p:nvPr/>
        </p:nvSpPr>
        <p:spPr bwMode="auto">
          <a:xfrm rot="817253">
            <a:off x="39688" y="4897438"/>
            <a:ext cx="350520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AutoShape 18"/>
          <p:cNvSpPr>
            <a:spLocks noChangeArrowheads="1"/>
          </p:cNvSpPr>
          <p:nvPr/>
        </p:nvSpPr>
        <p:spPr bwMode="auto">
          <a:xfrm rot="1534605">
            <a:off x="495300" y="4014788"/>
            <a:ext cx="3276600" cy="9207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AutoShape 19"/>
          <p:cNvSpPr>
            <a:spLocks noChangeArrowheads="1"/>
          </p:cNvSpPr>
          <p:nvPr/>
        </p:nvSpPr>
        <p:spPr bwMode="auto">
          <a:xfrm rot="2683869">
            <a:off x="1222375" y="3381375"/>
            <a:ext cx="3276600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AutoShape 22"/>
          <p:cNvSpPr>
            <a:spLocks noChangeArrowheads="1"/>
          </p:cNvSpPr>
          <p:nvPr/>
        </p:nvSpPr>
        <p:spPr bwMode="auto">
          <a:xfrm rot="20045962" flipH="1">
            <a:off x="5486400" y="4038600"/>
            <a:ext cx="3429000" cy="7747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AutoShape 23"/>
          <p:cNvSpPr>
            <a:spLocks noChangeArrowheads="1"/>
          </p:cNvSpPr>
          <p:nvPr/>
        </p:nvSpPr>
        <p:spPr bwMode="auto">
          <a:xfrm rot="19038302" flipH="1">
            <a:off x="4876800" y="3200400"/>
            <a:ext cx="3429000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AutoShape 24"/>
          <p:cNvSpPr>
            <a:spLocks noChangeArrowheads="1"/>
          </p:cNvSpPr>
          <p:nvPr/>
        </p:nvSpPr>
        <p:spPr bwMode="auto">
          <a:xfrm rot="18046205" flipH="1">
            <a:off x="3892550" y="2736850"/>
            <a:ext cx="3429000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Text Box 7"/>
          <p:cNvSpPr txBox="1">
            <a:spLocks noChangeArrowheads="1"/>
          </p:cNvSpPr>
          <p:nvPr/>
        </p:nvSpPr>
        <p:spPr bwMode="auto">
          <a:xfrm rot="-3212966">
            <a:off x="6323807" y="3048793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6600"/>
                </a:solidFill>
                <a:latin typeface="Arial Rounded MT Bold" pitchFamily="34" charset="0"/>
              </a:rPr>
              <a:t>СКУЛЬПТУРА</a:t>
            </a:r>
          </a:p>
        </p:txBody>
      </p:sp>
      <p:sp>
        <p:nvSpPr>
          <p:cNvPr id="15374" name="AutoShape 19"/>
          <p:cNvSpPr>
            <a:spLocks noChangeArrowheads="1"/>
          </p:cNvSpPr>
          <p:nvPr/>
        </p:nvSpPr>
        <p:spPr bwMode="auto">
          <a:xfrm rot="3786928">
            <a:off x="2075657" y="2829718"/>
            <a:ext cx="3276600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75" name="Picture 4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505200"/>
            <a:ext cx="47212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вал 25"/>
          <p:cNvSpPr/>
          <p:nvPr/>
        </p:nvSpPr>
        <p:spPr>
          <a:xfrm>
            <a:off x="3962400" y="5181600"/>
            <a:ext cx="1371600" cy="1219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7" name="Text Box 15"/>
          <p:cNvSpPr txBox="1">
            <a:spLocks noChangeArrowheads="1"/>
          </p:cNvSpPr>
          <p:nvPr/>
        </p:nvSpPr>
        <p:spPr bwMode="auto">
          <a:xfrm>
            <a:off x="3733800" y="5486400"/>
            <a:ext cx="1905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>
                <a:solidFill>
                  <a:srgbClr val="CC3300"/>
                </a:solidFill>
                <a:latin typeface="Monotype Corsiva" pitchFamily="66" charset="0"/>
                <a:cs typeface="Times New Roman" pitchFamily="18" charset="0"/>
              </a:rPr>
              <a:t>ИСКУССТВО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67200" y="1524000"/>
            <a:ext cx="2438400" cy="1143000"/>
          </a:xfrm>
        </p:spPr>
        <p:txBody>
          <a:bodyPr/>
          <a:lstStyle/>
          <a:p>
            <a:r>
              <a:rPr lang="ru-RU" sz="2000" b="1" smtClean="0"/>
              <a:t>Статуя</a:t>
            </a:r>
            <a:br>
              <a:rPr lang="ru-RU" sz="2000" b="1" smtClean="0"/>
            </a:br>
            <a:r>
              <a:rPr lang="ru-RU" sz="2000" b="1" smtClean="0"/>
              <a:t>Бюст</a:t>
            </a:r>
            <a:br>
              <a:rPr lang="ru-RU" sz="2000" b="1" smtClean="0"/>
            </a:br>
            <a:r>
              <a:rPr lang="ru-RU" sz="2000" b="1" smtClean="0"/>
              <a:t>Барельеф</a:t>
            </a:r>
            <a:br>
              <a:rPr lang="ru-RU" sz="2000" b="1" smtClean="0"/>
            </a:br>
            <a:r>
              <a:rPr lang="ru-RU" sz="2000" b="1" smtClean="0"/>
              <a:t>Горельеф</a:t>
            </a:r>
            <a:br>
              <a:rPr lang="ru-RU" sz="2000" b="1" smtClean="0"/>
            </a:br>
            <a:r>
              <a:rPr lang="ru-RU" sz="2000" b="1" smtClean="0"/>
              <a:t>Рельеф</a:t>
            </a:r>
          </a:p>
        </p:txBody>
      </p:sp>
      <p:pic>
        <p:nvPicPr>
          <p:cNvPr id="16387" name="Picture 4" descr="M:\Мои рисунки\художники\н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34200" y="3581400"/>
            <a:ext cx="2209800" cy="2986088"/>
          </a:xfrm>
          <a:noFill/>
        </p:spPr>
      </p:pic>
      <p:pic>
        <p:nvPicPr>
          <p:cNvPr id="16388" name="Picture 5" descr="M:\Мои рисунки\художники\нифертар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23622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8 Экстаз с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09838"/>
            <a:ext cx="274320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M:\Мои рисунки\архитектура и икона\архитектурные термины\барелье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482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M:\Мои рисунки\архитектура и икона\архитектурные термины\Архитектура квадриг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114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5"/>
          <p:cNvSpPr>
            <a:spLocks noChangeArrowheads="1"/>
          </p:cNvSpPr>
          <p:nvPr/>
        </p:nvSpPr>
        <p:spPr bwMode="auto">
          <a:xfrm rot="16977713" flipH="1">
            <a:off x="3039269" y="3185319"/>
            <a:ext cx="2235200" cy="1141412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AutoShape 21"/>
          <p:cNvSpPr>
            <a:spLocks noChangeArrowheads="1"/>
          </p:cNvSpPr>
          <p:nvPr/>
        </p:nvSpPr>
        <p:spPr bwMode="auto">
          <a:xfrm rot="21347271" flipH="1">
            <a:off x="5741988" y="5086350"/>
            <a:ext cx="1800225" cy="8382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AutoShape 20"/>
          <p:cNvSpPr>
            <a:spLocks noChangeArrowheads="1"/>
          </p:cNvSpPr>
          <p:nvPr/>
        </p:nvSpPr>
        <p:spPr bwMode="auto">
          <a:xfrm rot="559971" flipH="1">
            <a:off x="5735638" y="5751513"/>
            <a:ext cx="2001837" cy="6223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3429000" y="4724400"/>
            <a:ext cx="2514600" cy="2133600"/>
          </a:xfrm>
          <a:prstGeom prst="star24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 rot="285029">
            <a:off x="6030913" y="6100763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3300"/>
                </a:solidFill>
              </a:rPr>
              <a:t>АРХИТЕКТУРА</a:t>
            </a:r>
          </a:p>
        </p:txBody>
      </p:sp>
      <p:sp>
        <p:nvSpPr>
          <p:cNvPr id="17415" name="AutoShape 16"/>
          <p:cNvSpPr>
            <a:spLocks noChangeArrowheads="1"/>
          </p:cNvSpPr>
          <p:nvPr/>
        </p:nvSpPr>
        <p:spPr bwMode="auto">
          <a:xfrm rot="-676509">
            <a:off x="1473200" y="5664200"/>
            <a:ext cx="206375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AutoShape 17"/>
          <p:cNvSpPr>
            <a:spLocks noChangeArrowheads="1"/>
          </p:cNvSpPr>
          <p:nvPr/>
        </p:nvSpPr>
        <p:spPr bwMode="auto">
          <a:xfrm rot="817253">
            <a:off x="1576388" y="5081588"/>
            <a:ext cx="1946275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AutoShape 18"/>
          <p:cNvSpPr>
            <a:spLocks noChangeArrowheads="1"/>
          </p:cNvSpPr>
          <p:nvPr/>
        </p:nvSpPr>
        <p:spPr bwMode="auto">
          <a:xfrm rot="1534605">
            <a:off x="1897063" y="4332288"/>
            <a:ext cx="1803400" cy="9207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AutoShape 19"/>
          <p:cNvSpPr>
            <a:spLocks noChangeArrowheads="1"/>
          </p:cNvSpPr>
          <p:nvPr/>
        </p:nvSpPr>
        <p:spPr bwMode="auto">
          <a:xfrm rot="2683869">
            <a:off x="2254250" y="3806825"/>
            <a:ext cx="2070100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AutoShape 22"/>
          <p:cNvSpPr>
            <a:spLocks noChangeArrowheads="1"/>
          </p:cNvSpPr>
          <p:nvPr/>
        </p:nvSpPr>
        <p:spPr bwMode="auto">
          <a:xfrm rot="20045962" flipH="1">
            <a:off x="5576888" y="4435475"/>
            <a:ext cx="1614487" cy="7747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AutoShape 23"/>
          <p:cNvSpPr>
            <a:spLocks noChangeArrowheads="1"/>
          </p:cNvSpPr>
          <p:nvPr/>
        </p:nvSpPr>
        <p:spPr bwMode="auto">
          <a:xfrm rot="19038302" flipH="1">
            <a:off x="5124450" y="3835400"/>
            <a:ext cx="1557338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AutoShape 24"/>
          <p:cNvSpPr>
            <a:spLocks noChangeArrowheads="1"/>
          </p:cNvSpPr>
          <p:nvPr/>
        </p:nvSpPr>
        <p:spPr bwMode="auto">
          <a:xfrm rot="18046205" flipH="1">
            <a:off x="4294187" y="3441701"/>
            <a:ext cx="1787525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2" name="AutoShape 19"/>
          <p:cNvSpPr>
            <a:spLocks noChangeArrowheads="1"/>
          </p:cNvSpPr>
          <p:nvPr/>
        </p:nvSpPr>
        <p:spPr bwMode="auto">
          <a:xfrm rot="3786928">
            <a:off x="2889251" y="3328987"/>
            <a:ext cx="2157412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23" name="Picture 4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505200"/>
            <a:ext cx="47212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вал 25"/>
          <p:cNvSpPr/>
          <p:nvPr/>
        </p:nvSpPr>
        <p:spPr>
          <a:xfrm>
            <a:off x="4038600" y="5105400"/>
            <a:ext cx="1371600" cy="1219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5" name="Text Box 15"/>
          <p:cNvSpPr txBox="1">
            <a:spLocks noChangeArrowheads="1"/>
          </p:cNvSpPr>
          <p:nvPr/>
        </p:nvSpPr>
        <p:spPr bwMode="auto">
          <a:xfrm>
            <a:off x="3810000" y="5562600"/>
            <a:ext cx="1905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>
                <a:solidFill>
                  <a:srgbClr val="CC3300"/>
                </a:solidFill>
                <a:latin typeface="Monotype Corsiva" pitchFamily="66" charset="0"/>
                <a:cs typeface="Times New Roman" pitchFamily="18" charset="0"/>
              </a:rPr>
              <a:t>ИСКУССТВО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 rot="285029">
            <a:off x="7710488" y="6446838"/>
            <a:ext cx="1023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храмы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 rot="291170">
            <a:off x="7783513" y="6176963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дворцы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 rot="-424905">
            <a:off x="7407275" y="5835650"/>
            <a:ext cx="1992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градостроение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5"/>
          <p:cNvSpPr>
            <a:spLocks noChangeArrowheads="1"/>
          </p:cNvSpPr>
          <p:nvPr/>
        </p:nvSpPr>
        <p:spPr bwMode="auto">
          <a:xfrm rot="17002438" flipH="1">
            <a:off x="3468688" y="3324225"/>
            <a:ext cx="1938337" cy="11414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AutoShape 21"/>
          <p:cNvSpPr>
            <a:spLocks noChangeArrowheads="1"/>
          </p:cNvSpPr>
          <p:nvPr/>
        </p:nvSpPr>
        <p:spPr bwMode="auto">
          <a:xfrm rot="21347271" flipH="1">
            <a:off x="5743575" y="5097463"/>
            <a:ext cx="1473200" cy="8382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AutoShape 20"/>
          <p:cNvSpPr>
            <a:spLocks noChangeArrowheads="1"/>
          </p:cNvSpPr>
          <p:nvPr/>
        </p:nvSpPr>
        <p:spPr bwMode="auto">
          <a:xfrm rot="1653630" flipH="1">
            <a:off x="5770563" y="5911850"/>
            <a:ext cx="1550987" cy="6223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AutoShape 4"/>
          <p:cNvSpPr>
            <a:spLocks noChangeArrowheads="1"/>
          </p:cNvSpPr>
          <p:nvPr/>
        </p:nvSpPr>
        <p:spPr bwMode="auto">
          <a:xfrm>
            <a:off x="3429000" y="4724400"/>
            <a:ext cx="2514600" cy="2133600"/>
          </a:xfrm>
          <a:prstGeom prst="star24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AutoShape 16"/>
          <p:cNvSpPr>
            <a:spLocks noChangeArrowheads="1"/>
          </p:cNvSpPr>
          <p:nvPr/>
        </p:nvSpPr>
        <p:spPr bwMode="auto">
          <a:xfrm rot="-676509">
            <a:off x="1738313" y="5557838"/>
            <a:ext cx="165100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AutoShape 17"/>
          <p:cNvSpPr>
            <a:spLocks noChangeArrowheads="1"/>
          </p:cNvSpPr>
          <p:nvPr/>
        </p:nvSpPr>
        <p:spPr bwMode="auto">
          <a:xfrm rot="817253">
            <a:off x="1795463" y="5106988"/>
            <a:ext cx="1724025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AutoShape 18"/>
          <p:cNvSpPr>
            <a:spLocks noChangeArrowheads="1"/>
          </p:cNvSpPr>
          <p:nvPr/>
        </p:nvSpPr>
        <p:spPr bwMode="auto">
          <a:xfrm rot="1534605">
            <a:off x="2120900" y="4384675"/>
            <a:ext cx="1566863" cy="9207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AutoShape 19"/>
          <p:cNvSpPr>
            <a:spLocks noChangeArrowheads="1"/>
          </p:cNvSpPr>
          <p:nvPr/>
        </p:nvSpPr>
        <p:spPr bwMode="auto">
          <a:xfrm rot="2683869">
            <a:off x="2530475" y="3919538"/>
            <a:ext cx="1746250" cy="925512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AutoShape 22"/>
          <p:cNvSpPr>
            <a:spLocks noChangeArrowheads="1"/>
          </p:cNvSpPr>
          <p:nvPr/>
        </p:nvSpPr>
        <p:spPr bwMode="auto">
          <a:xfrm rot="20045962" flipH="1">
            <a:off x="5588000" y="4478338"/>
            <a:ext cx="1414463" cy="7747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AutoShape 23"/>
          <p:cNvSpPr>
            <a:spLocks noChangeArrowheads="1"/>
          </p:cNvSpPr>
          <p:nvPr/>
        </p:nvSpPr>
        <p:spPr bwMode="auto">
          <a:xfrm rot="19038302" flipH="1">
            <a:off x="5143500" y="3883025"/>
            <a:ext cx="1416050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AutoShape 24"/>
          <p:cNvSpPr>
            <a:spLocks noChangeArrowheads="1"/>
          </p:cNvSpPr>
          <p:nvPr/>
        </p:nvSpPr>
        <p:spPr bwMode="auto">
          <a:xfrm rot="18046205" flipH="1">
            <a:off x="4334669" y="3515519"/>
            <a:ext cx="1617662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AutoShape 19"/>
          <p:cNvSpPr>
            <a:spLocks noChangeArrowheads="1"/>
          </p:cNvSpPr>
          <p:nvPr/>
        </p:nvSpPr>
        <p:spPr bwMode="auto">
          <a:xfrm rot="3786928">
            <a:off x="3136107" y="3480593"/>
            <a:ext cx="1816100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46" name="Picture 4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11425"/>
            <a:ext cx="62484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вал 25"/>
          <p:cNvSpPr/>
          <p:nvPr/>
        </p:nvSpPr>
        <p:spPr>
          <a:xfrm>
            <a:off x="3886200" y="4572000"/>
            <a:ext cx="1752600" cy="1600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8" name="Text Box 15"/>
          <p:cNvSpPr txBox="1">
            <a:spLocks noChangeArrowheads="1"/>
          </p:cNvSpPr>
          <p:nvPr/>
        </p:nvSpPr>
        <p:spPr bwMode="auto">
          <a:xfrm>
            <a:off x="3733800" y="5486400"/>
            <a:ext cx="1905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>
                <a:solidFill>
                  <a:srgbClr val="CC3300"/>
                </a:solidFill>
                <a:latin typeface="Monotype Corsiva" pitchFamily="66" charset="0"/>
                <a:cs typeface="Times New Roman" pitchFamily="18" charset="0"/>
              </a:rPr>
              <a:t>ИСКУССТВО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 rot="-3854908">
            <a:off x="4732337" y="1362075"/>
            <a:ext cx="3255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Научно-поулярные</a:t>
            </a:r>
            <a:r>
              <a:rPr lang="ru-RU">
                <a:solidFill>
                  <a:schemeClr val="hlink"/>
                </a:solidFill>
              </a:rPr>
              <a:t>  </a:t>
            </a:r>
          </a:p>
        </p:txBody>
      </p:sp>
      <p:sp>
        <p:nvSpPr>
          <p:cNvPr id="18450" name="Text Box 14"/>
          <p:cNvSpPr txBox="1">
            <a:spLocks noChangeArrowheads="1"/>
          </p:cNvSpPr>
          <p:nvPr/>
        </p:nvSpPr>
        <p:spPr bwMode="auto">
          <a:xfrm rot="-3854908">
            <a:off x="5012532" y="3585368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КИНО</a:t>
            </a:r>
            <a:r>
              <a:rPr lang="ru-RU">
                <a:solidFill>
                  <a:schemeClr val="hlink"/>
                </a:solidFill>
              </a:rPr>
              <a:t>  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 rot="-4398621">
            <a:off x="4380707" y="1562894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мультипликационные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 rot="-3592206">
            <a:off x="5034756" y="1489869"/>
            <a:ext cx="3530601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Документальные фильмы</a:t>
            </a:r>
            <a:r>
              <a:rPr lang="ru-RU">
                <a:solidFill>
                  <a:schemeClr val="hlink"/>
                </a:solidFill>
              </a:rPr>
              <a:t>  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 rot="-3069154">
            <a:off x="5399088" y="2047875"/>
            <a:ext cx="3282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Художественные фильмы</a:t>
            </a:r>
            <a:r>
              <a:rPr lang="ru-RU">
                <a:solidFill>
                  <a:schemeClr val="hlink"/>
                </a:solidFill>
              </a:rPr>
              <a:t>  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 rot="-5400000">
            <a:off x="4448969" y="1875631"/>
            <a:ext cx="137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передачи</a:t>
            </a:r>
            <a:endParaRPr 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5"/>
          <p:cNvSpPr>
            <a:spLocks noChangeArrowheads="1"/>
          </p:cNvSpPr>
          <p:nvPr/>
        </p:nvSpPr>
        <p:spPr bwMode="auto">
          <a:xfrm rot="16655592" flipH="1">
            <a:off x="3109912" y="3265488"/>
            <a:ext cx="2232025" cy="10033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AutoShape 21"/>
          <p:cNvSpPr>
            <a:spLocks noChangeArrowheads="1"/>
          </p:cNvSpPr>
          <p:nvPr/>
        </p:nvSpPr>
        <p:spPr bwMode="auto">
          <a:xfrm rot="21347271" flipH="1">
            <a:off x="5741988" y="5083175"/>
            <a:ext cx="1865312" cy="8382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AutoShape 20"/>
          <p:cNvSpPr>
            <a:spLocks noChangeArrowheads="1"/>
          </p:cNvSpPr>
          <p:nvPr/>
        </p:nvSpPr>
        <p:spPr bwMode="auto">
          <a:xfrm rot="559971" flipH="1">
            <a:off x="5735638" y="5743575"/>
            <a:ext cx="1901825" cy="6223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3429000" y="4724400"/>
            <a:ext cx="2514600" cy="2133600"/>
          </a:xfrm>
          <a:prstGeom prst="star24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AutoShape 16"/>
          <p:cNvSpPr>
            <a:spLocks noChangeArrowheads="1"/>
          </p:cNvSpPr>
          <p:nvPr/>
        </p:nvSpPr>
        <p:spPr bwMode="auto">
          <a:xfrm rot="-676509">
            <a:off x="1485900" y="5583238"/>
            <a:ext cx="1906588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AutoShape 17"/>
          <p:cNvSpPr>
            <a:spLocks noChangeArrowheads="1"/>
          </p:cNvSpPr>
          <p:nvPr/>
        </p:nvSpPr>
        <p:spPr bwMode="auto">
          <a:xfrm rot="237250">
            <a:off x="1524000" y="5075238"/>
            <a:ext cx="200025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AutoShape 18"/>
          <p:cNvSpPr>
            <a:spLocks noChangeArrowheads="1"/>
          </p:cNvSpPr>
          <p:nvPr/>
        </p:nvSpPr>
        <p:spPr bwMode="auto">
          <a:xfrm rot="1534605">
            <a:off x="1865313" y="4325938"/>
            <a:ext cx="1836737" cy="9207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AutoShape 19"/>
          <p:cNvSpPr>
            <a:spLocks noChangeArrowheads="1"/>
          </p:cNvSpPr>
          <p:nvPr/>
        </p:nvSpPr>
        <p:spPr bwMode="auto">
          <a:xfrm rot="2683869">
            <a:off x="2300288" y="3825875"/>
            <a:ext cx="2016125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AutoShape 22"/>
          <p:cNvSpPr>
            <a:spLocks noChangeArrowheads="1"/>
          </p:cNvSpPr>
          <p:nvPr/>
        </p:nvSpPr>
        <p:spPr bwMode="auto">
          <a:xfrm rot="20045962" flipH="1">
            <a:off x="5567363" y="4391025"/>
            <a:ext cx="1817687" cy="7747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 rot="-2219758">
            <a:off x="6496050" y="4429125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ФОТО</a:t>
            </a:r>
            <a:r>
              <a:rPr lang="ru-RU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9468" name="AutoShape 23"/>
          <p:cNvSpPr>
            <a:spLocks noChangeArrowheads="1"/>
          </p:cNvSpPr>
          <p:nvPr/>
        </p:nvSpPr>
        <p:spPr bwMode="auto">
          <a:xfrm rot="19038302" flipH="1">
            <a:off x="5094288" y="3756025"/>
            <a:ext cx="1789112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24"/>
          <p:cNvSpPr>
            <a:spLocks noChangeArrowheads="1"/>
          </p:cNvSpPr>
          <p:nvPr/>
        </p:nvSpPr>
        <p:spPr bwMode="auto">
          <a:xfrm rot="18046205" flipH="1">
            <a:off x="4261644" y="3385344"/>
            <a:ext cx="1919288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AutoShape 19"/>
          <p:cNvSpPr>
            <a:spLocks noChangeArrowheads="1"/>
          </p:cNvSpPr>
          <p:nvPr/>
        </p:nvSpPr>
        <p:spPr bwMode="auto">
          <a:xfrm rot="3263890">
            <a:off x="2886869" y="3328194"/>
            <a:ext cx="2159000" cy="925512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71" name="Picture 4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505200"/>
            <a:ext cx="47212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вал 25"/>
          <p:cNvSpPr/>
          <p:nvPr/>
        </p:nvSpPr>
        <p:spPr>
          <a:xfrm>
            <a:off x="3962400" y="5181600"/>
            <a:ext cx="1371600" cy="1219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73" name="Text Box 15"/>
          <p:cNvSpPr txBox="1">
            <a:spLocks noChangeArrowheads="1"/>
          </p:cNvSpPr>
          <p:nvPr/>
        </p:nvSpPr>
        <p:spPr bwMode="auto">
          <a:xfrm>
            <a:off x="3733800" y="5486400"/>
            <a:ext cx="1905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>
                <a:solidFill>
                  <a:srgbClr val="CC3300"/>
                </a:solidFill>
                <a:latin typeface="Monotype Corsiva" pitchFamily="66" charset="0"/>
                <a:cs typeface="Times New Roman" pitchFamily="18" charset="0"/>
              </a:rPr>
              <a:t>ИСКУССТВО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5"/>
          <p:cNvSpPr>
            <a:spLocks noChangeArrowheads="1"/>
          </p:cNvSpPr>
          <p:nvPr/>
        </p:nvSpPr>
        <p:spPr bwMode="auto">
          <a:xfrm rot="16385999" flipH="1">
            <a:off x="1790700" y="1866900"/>
            <a:ext cx="4875213" cy="11414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21"/>
          <p:cNvSpPr>
            <a:spLocks noChangeArrowheads="1"/>
          </p:cNvSpPr>
          <p:nvPr/>
        </p:nvSpPr>
        <p:spPr bwMode="auto">
          <a:xfrm rot="21347271" flipH="1">
            <a:off x="5740400" y="5026025"/>
            <a:ext cx="3429000" cy="8382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20"/>
          <p:cNvSpPr>
            <a:spLocks noChangeArrowheads="1"/>
          </p:cNvSpPr>
          <p:nvPr/>
        </p:nvSpPr>
        <p:spPr bwMode="auto">
          <a:xfrm rot="559971" flipH="1">
            <a:off x="5726113" y="5867400"/>
            <a:ext cx="3429000" cy="6223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3429000" y="4724400"/>
            <a:ext cx="2514600" cy="2133600"/>
          </a:xfrm>
          <a:prstGeom prst="star24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 rot="285029">
            <a:off x="7162800" y="6172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3300"/>
                </a:solidFill>
              </a:rPr>
              <a:t>АРХИТЕКТУРА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 rot="-870792">
            <a:off x="7354888" y="5257800"/>
            <a:ext cx="1789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  <a:latin typeface="Arial Rounded MT Bold" pitchFamily="34" charset="0"/>
              </a:rPr>
              <a:t>ЖИВОПИСЬ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 rot="-5527273">
            <a:off x="2204243" y="2139157"/>
            <a:ext cx="461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9900"/>
                </a:solidFill>
              </a:rPr>
              <a:t>ДЕКОРАТИВНО-ПРИКЛАДНОЕ ИСКУССТВО</a:t>
            </a:r>
            <a:r>
              <a:rPr lang="ru-RU" sz="1600"/>
              <a:t> </a:t>
            </a:r>
          </a:p>
        </p:txBody>
      </p:sp>
      <p:sp>
        <p:nvSpPr>
          <p:cNvPr id="3081" name="AutoShape 16"/>
          <p:cNvSpPr>
            <a:spLocks noChangeArrowheads="1"/>
          </p:cNvSpPr>
          <p:nvPr/>
        </p:nvSpPr>
        <p:spPr bwMode="auto">
          <a:xfrm rot="-676509">
            <a:off x="128588" y="5716588"/>
            <a:ext cx="327660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 rot="-661026">
            <a:off x="533400" y="6172200"/>
            <a:ext cx="113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ТЕАТР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3083" name="AutoShape 17"/>
          <p:cNvSpPr>
            <a:spLocks noChangeArrowheads="1"/>
          </p:cNvSpPr>
          <p:nvPr/>
        </p:nvSpPr>
        <p:spPr bwMode="auto">
          <a:xfrm rot="817253">
            <a:off x="39688" y="4897438"/>
            <a:ext cx="350520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Text Box 11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 rot="1318447">
            <a:off x="296863" y="5184775"/>
            <a:ext cx="212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КОСТЮМ</a:t>
            </a:r>
          </a:p>
        </p:txBody>
      </p:sp>
      <p:sp>
        <p:nvSpPr>
          <p:cNvPr id="3085" name="AutoShape 18"/>
          <p:cNvSpPr>
            <a:spLocks noChangeArrowheads="1"/>
          </p:cNvSpPr>
          <p:nvPr/>
        </p:nvSpPr>
        <p:spPr bwMode="auto">
          <a:xfrm rot="1534605">
            <a:off x="495300" y="4014788"/>
            <a:ext cx="3276600" cy="9207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Text Box 10"/>
          <p:cNvSpPr txBox="1">
            <a:spLocks noChangeArrowheads="1"/>
          </p:cNvSpPr>
          <p:nvPr/>
        </p:nvSpPr>
        <p:spPr bwMode="auto">
          <a:xfrm rot="2182072">
            <a:off x="854075" y="4289425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</a:rPr>
              <a:t>МУЗЫКА</a:t>
            </a:r>
          </a:p>
        </p:txBody>
      </p:sp>
      <p:sp>
        <p:nvSpPr>
          <p:cNvPr id="3087" name="AutoShape 19"/>
          <p:cNvSpPr>
            <a:spLocks noChangeArrowheads="1"/>
          </p:cNvSpPr>
          <p:nvPr/>
        </p:nvSpPr>
        <p:spPr bwMode="auto">
          <a:xfrm rot="2683869">
            <a:off x="1222375" y="3381375"/>
            <a:ext cx="3276600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Text Box 9"/>
          <p:cNvSpPr txBox="1">
            <a:spLocks noChangeArrowheads="1"/>
          </p:cNvSpPr>
          <p:nvPr/>
        </p:nvSpPr>
        <p:spPr bwMode="auto">
          <a:xfrm rot="3067910">
            <a:off x="1418432" y="3275806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FF"/>
                </a:solidFill>
              </a:rPr>
              <a:t>ЛИТЕРАТУРА</a:t>
            </a:r>
          </a:p>
        </p:txBody>
      </p:sp>
      <p:sp>
        <p:nvSpPr>
          <p:cNvPr id="3089" name="AutoShape 22"/>
          <p:cNvSpPr>
            <a:spLocks noChangeArrowheads="1"/>
          </p:cNvSpPr>
          <p:nvPr/>
        </p:nvSpPr>
        <p:spPr bwMode="auto">
          <a:xfrm rot="20045962" flipH="1">
            <a:off x="5486400" y="4038600"/>
            <a:ext cx="3429000" cy="7747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Text Box 13"/>
          <p:cNvSpPr txBox="1">
            <a:spLocks noChangeArrowheads="1"/>
          </p:cNvSpPr>
          <p:nvPr/>
        </p:nvSpPr>
        <p:spPr bwMode="auto">
          <a:xfrm rot="-2219758">
            <a:off x="7696200" y="3886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ФОТО</a:t>
            </a:r>
            <a:r>
              <a:rPr lang="ru-RU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 rot="19038302" flipH="1">
            <a:off x="4876800" y="3200400"/>
            <a:ext cx="3429000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AutoShape 24"/>
          <p:cNvSpPr>
            <a:spLocks noChangeArrowheads="1"/>
          </p:cNvSpPr>
          <p:nvPr/>
        </p:nvSpPr>
        <p:spPr bwMode="auto">
          <a:xfrm rot="18046205" flipH="1">
            <a:off x="3892550" y="2736850"/>
            <a:ext cx="3429000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Text Box 7"/>
          <p:cNvSpPr txBox="1">
            <a:spLocks noChangeArrowheads="1"/>
          </p:cNvSpPr>
          <p:nvPr/>
        </p:nvSpPr>
        <p:spPr bwMode="auto">
          <a:xfrm rot="-3212966">
            <a:off x="6323807" y="3048793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6600"/>
                </a:solidFill>
                <a:latin typeface="Arial Rounded MT Bold" pitchFamily="34" charset="0"/>
              </a:rPr>
              <a:t>СКУЛЬПТУРА</a:t>
            </a:r>
          </a:p>
        </p:txBody>
      </p:sp>
      <p:sp>
        <p:nvSpPr>
          <p:cNvPr id="3094" name="Text Box 14"/>
          <p:cNvSpPr txBox="1">
            <a:spLocks noChangeArrowheads="1"/>
          </p:cNvSpPr>
          <p:nvPr/>
        </p:nvSpPr>
        <p:spPr bwMode="auto">
          <a:xfrm rot="-3854908">
            <a:off x="5745957" y="2026443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КИНО</a:t>
            </a:r>
            <a:r>
              <a:rPr lang="ru-RU">
                <a:solidFill>
                  <a:schemeClr val="hlink"/>
                </a:solidFill>
              </a:rPr>
              <a:t>  </a:t>
            </a:r>
          </a:p>
        </p:txBody>
      </p:sp>
      <p:sp>
        <p:nvSpPr>
          <p:cNvPr id="3095" name="AutoShape 19"/>
          <p:cNvSpPr>
            <a:spLocks noChangeArrowheads="1"/>
          </p:cNvSpPr>
          <p:nvPr/>
        </p:nvSpPr>
        <p:spPr bwMode="auto">
          <a:xfrm rot="3786928">
            <a:off x="2075657" y="2829718"/>
            <a:ext cx="3276600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Text Box 9"/>
          <p:cNvSpPr txBox="1">
            <a:spLocks noChangeArrowheads="1"/>
          </p:cNvSpPr>
          <p:nvPr/>
        </p:nvSpPr>
        <p:spPr bwMode="auto">
          <a:xfrm rot="4469427">
            <a:off x="2719388" y="2409825"/>
            <a:ext cx="1169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FF"/>
                </a:solidFill>
              </a:rPr>
              <a:t>МУЗЕИ</a:t>
            </a:r>
          </a:p>
        </p:txBody>
      </p:sp>
      <p:pic>
        <p:nvPicPr>
          <p:cNvPr id="3097" name="Picture 4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505200"/>
            <a:ext cx="47212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Овал 27"/>
          <p:cNvSpPr/>
          <p:nvPr/>
        </p:nvSpPr>
        <p:spPr>
          <a:xfrm>
            <a:off x="3962400" y="5181600"/>
            <a:ext cx="1371600" cy="1219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99" name="Text Box 15"/>
          <p:cNvSpPr txBox="1">
            <a:spLocks noChangeArrowheads="1"/>
          </p:cNvSpPr>
          <p:nvPr/>
        </p:nvSpPr>
        <p:spPr bwMode="auto">
          <a:xfrm>
            <a:off x="3733800" y="5486400"/>
            <a:ext cx="1905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>
                <a:solidFill>
                  <a:srgbClr val="CC3300"/>
                </a:solidFill>
                <a:latin typeface="Monotype Corsiva" pitchFamily="66" charset="0"/>
                <a:cs typeface="Times New Roman" pitchFamily="18" charset="0"/>
              </a:rPr>
              <a:t>ИСКУССТВО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  <p:bldP spid="3080" grpId="0"/>
      <p:bldP spid="3082" grpId="0"/>
      <p:bldP spid="3084" grpId="0"/>
      <p:bldP spid="3086" grpId="0"/>
      <p:bldP spid="3088" grpId="0"/>
      <p:bldP spid="3090" grpId="0"/>
      <p:bldP spid="3093" grpId="0"/>
      <p:bldP spid="3094" grpId="0"/>
      <p:bldP spid="30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0" name="AutoShape 25"/>
          <p:cNvSpPr>
            <a:spLocks noChangeArrowheads="1"/>
          </p:cNvSpPr>
          <p:nvPr/>
        </p:nvSpPr>
        <p:spPr bwMode="auto">
          <a:xfrm rot="16887044" flipH="1">
            <a:off x="3104356" y="3078957"/>
            <a:ext cx="2397125" cy="1141412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21"/>
          <p:cNvSpPr>
            <a:spLocks noChangeArrowheads="1"/>
          </p:cNvSpPr>
          <p:nvPr/>
        </p:nvSpPr>
        <p:spPr bwMode="auto">
          <a:xfrm rot="21347271" flipH="1">
            <a:off x="5741988" y="5083175"/>
            <a:ext cx="1860550" cy="8382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20"/>
          <p:cNvSpPr>
            <a:spLocks noChangeArrowheads="1"/>
          </p:cNvSpPr>
          <p:nvPr/>
        </p:nvSpPr>
        <p:spPr bwMode="auto">
          <a:xfrm rot="1473840" flipH="1">
            <a:off x="5835650" y="5870575"/>
            <a:ext cx="1889125" cy="6223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4"/>
          <p:cNvSpPr>
            <a:spLocks noChangeArrowheads="1"/>
          </p:cNvSpPr>
          <p:nvPr/>
        </p:nvSpPr>
        <p:spPr bwMode="auto">
          <a:xfrm>
            <a:off x="3429000" y="4724400"/>
            <a:ext cx="2514600" cy="2133600"/>
          </a:xfrm>
          <a:prstGeom prst="star24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16"/>
          <p:cNvSpPr>
            <a:spLocks noChangeArrowheads="1"/>
          </p:cNvSpPr>
          <p:nvPr/>
        </p:nvSpPr>
        <p:spPr bwMode="auto">
          <a:xfrm rot="-676509">
            <a:off x="1323975" y="5599113"/>
            <a:ext cx="207010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AutoShape 17"/>
          <p:cNvSpPr>
            <a:spLocks noChangeArrowheads="1"/>
          </p:cNvSpPr>
          <p:nvPr/>
        </p:nvSpPr>
        <p:spPr bwMode="auto">
          <a:xfrm rot="817253">
            <a:off x="1357313" y="5054600"/>
            <a:ext cx="2168525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Text Box 11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447800" y="6019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</a:rPr>
              <a:t>театр</a:t>
            </a:r>
          </a:p>
        </p:txBody>
      </p:sp>
      <p:sp>
        <p:nvSpPr>
          <p:cNvPr id="4107" name="AutoShape 18"/>
          <p:cNvSpPr>
            <a:spLocks noChangeArrowheads="1"/>
          </p:cNvSpPr>
          <p:nvPr/>
        </p:nvSpPr>
        <p:spPr bwMode="auto">
          <a:xfrm rot="1534605">
            <a:off x="1670050" y="4281488"/>
            <a:ext cx="2041525" cy="9207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AutoShape 19"/>
          <p:cNvSpPr>
            <a:spLocks noChangeArrowheads="1"/>
          </p:cNvSpPr>
          <p:nvPr/>
        </p:nvSpPr>
        <p:spPr bwMode="auto">
          <a:xfrm rot="2683869">
            <a:off x="2116138" y="3749675"/>
            <a:ext cx="2232025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AutoShape 22"/>
          <p:cNvSpPr>
            <a:spLocks noChangeArrowheads="1"/>
          </p:cNvSpPr>
          <p:nvPr/>
        </p:nvSpPr>
        <p:spPr bwMode="auto">
          <a:xfrm rot="20045962" flipH="1">
            <a:off x="5568950" y="4395788"/>
            <a:ext cx="1792288" cy="7747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AutoShape 23"/>
          <p:cNvSpPr>
            <a:spLocks noChangeArrowheads="1"/>
          </p:cNvSpPr>
          <p:nvPr/>
        </p:nvSpPr>
        <p:spPr bwMode="auto">
          <a:xfrm rot="19038302" flipH="1">
            <a:off x="5094288" y="3757613"/>
            <a:ext cx="1785937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AutoShape 24"/>
          <p:cNvSpPr>
            <a:spLocks noChangeArrowheads="1"/>
          </p:cNvSpPr>
          <p:nvPr/>
        </p:nvSpPr>
        <p:spPr bwMode="auto">
          <a:xfrm rot="18046205" flipH="1">
            <a:off x="4218781" y="3312319"/>
            <a:ext cx="2090738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AutoShape 19"/>
          <p:cNvSpPr>
            <a:spLocks noChangeArrowheads="1"/>
          </p:cNvSpPr>
          <p:nvPr/>
        </p:nvSpPr>
        <p:spPr bwMode="auto">
          <a:xfrm rot="3786928">
            <a:off x="2790032" y="3267868"/>
            <a:ext cx="2292350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13" name="Picture 4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14563"/>
            <a:ext cx="6164263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3505200" y="4191000"/>
            <a:ext cx="2209800" cy="2057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15" name="Text Box 15"/>
          <p:cNvSpPr txBox="1">
            <a:spLocks noChangeArrowheads="1"/>
          </p:cNvSpPr>
          <p:nvPr/>
        </p:nvSpPr>
        <p:spPr bwMode="auto">
          <a:xfrm>
            <a:off x="3581400" y="5029200"/>
            <a:ext cx="1905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>
                <a:solidFill>
                  <a:srgbClr val="CC3300"/>
                </a:solidFill>
                <a:latin typeface="Monotype Corsiva" pitchFamily="66" charset="0"/>
                <a:cs typeface="Times New Roman" pitchFamily="18" charset="0"/>
              </a:rPr>
              <a:t>ИСКУССТВО</a:t>
            </a:r>
          </a:p>
        </p:txBody>
      </p:sp>
      <p:sp>
        <p:nvSpPr>
          <p:cNvPr id="20" name="Text Box 11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 rot="-355686">
            <a:off x="622300" y="6383338"/>
            <a:ext cx="212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кукольный</a:t>
            </a:r>
          </a:p>
        </p:txBody>
      </p:sp>
      <p:sp>
        <p:nvSpPr>
          <p:cNvPr id="21" name="Text Box 11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 rot="-275611">
            <a:off x="11113" y="6256338"/>
            <a:ext cx="212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музыкальный</a:t>
            </a:r>
          </a:p>
        </p:txBody>
      </p:sp>
      <p:sp>
        <p:nvSpPr>
          <p:cNvPr id="22" name="Text Box 11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0" y="6096000"/>
            <a:ext cx="212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теней</a:t>
            </a:r>
          </a:p>
        </p:txBody>
      </p:sp>
      <p:sp>
        <p:nvSpPr>
          <p:cNvPr id="23" name="Text Box 11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 rot="768091">
            <a:off x="14288" y="5945188"/>
            <a:ext cx="212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драматический</a:t>
            </a:r>
          </a:p>
        </p:txBody>
      </p:sp>
      <p:sp>
        <p:nvSpPr>
          <p:cNvPr id="24" name="Text Box 11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 rot="938425">
            <a:off x="15875" y="5699125"/>
            <a:ext cx="2124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комедийный</a:t>
            </a:r>
          </a:p>
        </p:txBody>
      </p:sp>
      <p:sp>
        <p:nvSpPr>
          <p:cNvPr id="25" name="Text Box 11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 rot="1453488">
            <a:off x="-19050" y="5524500"/>
            <a:ext cx="212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национальный</a:t>
            </a:r>
          </a:p>
        </p:txBody>
      </p:sp>
      <p:sp>
        <p:nvSpPr>
          <p:cNvPr id="26" name="Text Box 11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 rot="2069013">
            <a:off x="374650" y="5597525"/>
            <a:ext cx="212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цирк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5"/>
          <p:cNvSpPr>
            <a:spLocks noChangeArrowheads="1"/>
          </p:cNvSpPr>
          <p:nvPr/>
        </p:nvSpPr>
        <p:spPr bwMode="auto">
          <a:xfrm rot="16887044" flipH="1">
            <a:off x="3104356" y="3078957"/>
            <a:ext cx="2397125" cy="1141412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AutoShape 21"/>
          <p:cNvSpPr>
            <a:spLocks noChangeArrowheads="1"/>
          </p:cNvSpPr>
          <p:nvPr/>
        </p:nvSpPr>
        <p:spPr bwMode="auto">
          <a:xfrm rot="21347271" flipH="1">
            <a:off x="5741988" y="5083175"/>
            <a:ext cx="1860550" cy="8382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AutoShape 20"/>
          <p:cNvSpPr>
            <a:spLocks noChangeArrowheads="1"/>
          </p:cNvSpPr>
          <p:nvPr/>
        </p:nvSpPr>
        <p:spPr bwMode="auto">
          <a:xfrm rot="1473840" flipH="1">
            <a:off x="5835650" y="5870575"/>
            <a:ext cx="1889125" cy="6223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3429000" y="4724400"/>
            <a:ext cx="2514600" cy="2133600"/>
          </a:xfrm>
          <a:prstGeom prst="star24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16"/>
          <p:cNvSpPr>
            <a:spLocks noChangeArrowheads="1"/>
          </p:cNvSpPr>
          <p:nvPr/>
        </p:nvSpPr>
        <p:spPr bwMode="auto">
          <a:xfrm rot="-676509">
            <a:off x="1323975" y="5599113"/>
            <a:ext cx="207010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17"/>
          <p:cNvSpPr>
            <a:spLocks noChangeArrowheads="1"/>
          </p:cNvSpPr>
          <p:nvPr/>
        </p:nvSpPr>
        <p:spPr bwMode="auto">
          <a:xfrm rot="817253">
            <a:off x="1357313" y="5054600"/>
            <a:ext cx="2168525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Text Box 11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 rot="1318447">
            <a:off x="1363663" y="5565775"/>
            <a:ext cx="212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КОСТЮМ</a:t>
            </a:r>
          </a:p>
        </p:txBody>
      </p:sp>
      <p:sp>
        <p:nvSpPr>
          <p:cNvPr id="5129" name="AutoShape 18"/>
          <p:cNvSpPr>
            <a:spLocks noChangeArrowheads="1"/>
          </p:cNvSpPr>
          <p:nvPr/>
        </p:nvSpPr>
        <p:spPr bwMode="auto">
          <a:xfrm rot="1534605">
            <a:off x="1670050" y="4281488"/>
            <a:ext cx="2041525" cy="9207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AutoShape 19"/>
          <p:cNvSpPr>
            <a:spLocks noChangeArrowheads="1"/>
          </p:cNvSpPr>
          <p:nvPr/>
        </p:nvSpPr>
        <p:spPr bwMode="auto">
          <a:xfrm rot="2683869">
            <a:off x="2116138" y="3749675"/>
            <a:ext cx="2232025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AutoShape 22"/>
          <p:cNvSpPr>
            <a:spLocks noChangeArrowheads="1"/>
          </p:cNvSpPr>
          <p:nvPr/>
        </p:nvSpPr>
        <p:spPr bwMode="auto">
          <a:xfrm rot="20045962" flipH="1">
            <a:off x="5568950" y="4395788"/>
            <a:ext cx="1792288" cy="7747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AutoShape 23"/>
          <p:cNvSpPr>
            <a:spLocks noChangeArrowheads="1"/>
          </p:cNvSpPr>
          <p:nvPr/>
        </p:nvSpPr>
        <p:spPr bwMode="auto">
          <a:xfrm rot="19038302" flipH="1">
            <a:off x="5094288" y="3757613"/>
            <a:ext cx="1785937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AutoShape 24"/>
          <p:cNvSpPr>
            <a:spLocks noChangeArrowheads="1"/>
          </p:cNvSpPr>
          <p:nvPr/>
        </p:nvSpPr>
        <p:spPr bwMode="auto">
          <a:xfrm rot="18046205" flipH="1">
            <a:off x="4218781" y="3312319"/>
            <a:ext cx="2090738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AutoShape 19"/>
          <p:cNvSpPr>
            <a:spLocks noChangeArrowheads="1"/>
          </p:cNvSpPr>
          <p:nvPr/>
        </p:nvSpPr>
        <p:spPr bwMode="auto">
          <a:xfrm rot="3786928">
            <a:off x="2790032" y="3267868"/>
            <a:ext cx="2292350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35" name="Picture 4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505200"/>
            <a:ext cx="47212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3962400" y="5181600"/>
            <a:ext cx="1371600" cy="1219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7" name="Text Box 15"/>
          <p:cNvSpPr txBox="1">
            <a:spLocks noChangeArrowheads="1"/>
          </p:cNvSpPr>
          <p:nvPr/>
        </p:nvSpPr>
        <p:spPr bwMode="auto">
          <a:xfrm>
            <a:off x="3733800" y="5486400"/>
            <a:ext cx="1905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>
                <a:solidFill>
                  <a:srgbClr val="CC3300"/>
                </a:solidFill>
                <a:latin typeface="Monotype Corsiva" pitchFamily="66" charset="0"/>
                <a:cs typeface="Times New Roman" pitchFamily="18" charset="0"/>
              </a:rPr>
              <a:t>ИСКУССТВО</a:t>
            </a:r>
          </a:p>
        </p:txBody>
      </p:sp>
      <p:sp>
        <p:nvSpPr>
          <p:cNvPr id="18" name="Text Box 11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 rot="1803083">
            <a:off x="-50800" y="5078413"/>
            <a:ext cx="212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карнавальный</a:t>
            </a:r>
          </a:p>
        </p:txBody>
      </p:sp>
      <p:sp>
        <p:nvSpPr>
          <p:cNvPr id="19" name="Text Box 11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 rot="2272298">
            <a:off x="-111125" y="4651375"/>
            <a:ext cx="212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праздничный</a:t>
            </a:r>
          </a:p>
        </p:txBody>
      </p:sp>
      <p:sp>
        <p:nvSpPr>
          <p:cNvPr id="20" name="Text Box 11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 rot="2609616">
            <a:off x="-7938" y="4422775"/>
            <a:ext cx="21240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народный</a:t>
            </a:r>
          </a:p>
        </p:txBody>
      </p:sp>
      <p:sp>
        <p:nvSpPr>
          <p:cNvPr id="21" name="Text Box 11"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 rot="2774037">
            <a:off x="219869" y="4117181"/>
            <a:ext cx="212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повседневный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5"/>
          <p:cNvSpPr>
            <a:spLocks noChangeArrowheads="1"/>
          </p:cNvSpPr>
          <p:nvPr/>
        </p:nvSpPr>
        <p:spPr bwMode="auto">
          <a:xfrm rot="16385999" flipH="1">
            <a:off x="2983707" y="2982118"/>
            <a:ext cx="2628900" cy="11414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AutoShape 21"/>
          <p:cNvSpPr>
            <a:spLocks noChangeArrowheads="1"/>
          </p:cNvSpPr>
          <p:nvPr/>
        </p:nvSpPr>
        <p:spPr bwMode="auto">
          <a:xfrm rot="21347271" flipH="1">
            <a:off x="5741988" y="5065713"/>
            <a:ext cx="2332037" cy="8382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20"/>
          <p:cNvSpPr>
            <a:spLocks noChangeArrowheads="1"/>
          </p:cNvSpPr>
          <p:nvPr/>
        </p:nvSpPr>
        <p:spPr bwMode="auto">
          <a:xfrm rot="559971" flipH="1">
            <a:off x="5732463" y="5789613"/>
            <a:ext cx="2478087" cy="6223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3429000" y="4724400"/>
            <a:ext cx="2514600" cy="2133600"/>
          </a:xfrm>
          <a:prstGeom prst="star24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16"/>
          <p:cNvSpPr>
            <a:spLocks noChangeArrowheads="1"/>
          </p:cNvSpPr>
          <p:nvPr/>
        </p:nvSpPr>
        <p:spPr bwMode="auto">
          <a:xfrm rot="-676509">
            <a:off x="923925" y="5638800"/>
            <a:ext cx="2473325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17"/>
          <p:cNvSpPr>
            <a:spLocks noChangeArrowheads="1"/>
          </p:cNvSpPr>
          <p:nvPr/>
        </p:nvSpPr>
        <p:spPr bwMode="auto">
          <a:xfrm rot="817253">
            <a:off x="941388" y="5005388"/>
            <a:ext cx="259080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18"/>
          <p:cNvSpPr>
            <a:spLocks noChangeArrowheads="1"/>
          </p:cNvSpPr>
          <p:nvPr/>
        </p:nvSpPr>
        <p:spPr bwMode="auto">
          <a:xfrm rot="1534605">
            <a:off x="1414463" y="4222750"/>
            <a:ext cx="2309812" cy="9207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 rot="2182072">
            <a:off x="1616075" y="4746625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</a:rPr>
              <a:t>МУЗЫКА</a:t>
            </a:r>
          </a:p>
        </p:txBody>
      </p:sp>
      <p:sp>
        <p:nvSpPr>
          <p:cNvPr id="6154" name="AutoShape 19"/>
          <p:cNvSpPr>
            <a:spLocks noChangeArrowheads="1"/>
          </p:cNvSpPr>
          <p:nvPr/>
        </p:nvSpPr>
        <p:spPr bwMode="auto">
          <a:xfrm rot="2683869">
            <a:off x="1838325" y="3635375"/>
            <a:ext cx="2555875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AutoShape 22"/>
          <p:cNvSpPr>
            <a:spLocks noChangeArrowheads="1"/>
          </p:cNvSpPr>
          <p:nvPr/>
        </p:nvSpPr>
        <p:spPr bwMode="auto">
          <a:xfrm rot="20045962" flipH="1">
            <a:off x="5546725" y="4300538"/>
            <a:ext cx="2230438" cy="7747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AutoShape 23"/>
          <p:cNvSpPr>
            <a:spLocks noChangeArrowheads="1"/>
          </p:cNvSpPr>
          <p:nvPr/>
        </p:nvSpPr>
        <p:spPr bwMode="auto">
          <a:xfrm rot="19038302" flipH="1">
            <a:off x="5038725" y="3614738"/>
            <a:ext cx="2208213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AutoShape 24"/>
          <p:cNvSpPr>
            <a:spLocks noChangeArrowheads="1"/>
          </p:cNvSpPr>
          <p:nvPr/>
        </p:nvSpPr>
        <p:spPr bwMode="auto">
          <a:xfrm rot="18046205" flipH="1">
            <a:off x="4152106" y="3194844"/>
            <a:ext cx="2363788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19"/>
          <p:cNvSpPr>
            <a:spLocks noChangeArrowheads="1"/>
          </p:cNvSpPr>
          <p:nvPr/>
        </p:nvSpPr>
        <p:spPr bwMode="auto">
          <a:xfrm rot="3786928">
            <a:off x="2641600" y="3176588"/>
            <a:ext cx="2497138" cy="925512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9" name="Picture 4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505200"/>
            <a:ext cx="47212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3962400" y="5181600"/>
            <a:ext cx="1371600" cy="1219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1" name="Text Box 15"/>
          <p:cNvSpPr txBox="1">
            <a:spLocks noChangeArrowheads="1"/>
          </p:cNvSpPr>
          <p:nvPr/>
        </p:nvSpPr>
        <p:spPr bwMode="auto">
          <a:xfrm>
            <a:off x="3733800" y="5486400"/>
            <a:ext cx="1905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>
                <a:solidFill>
                  <a:srgbClr val="CC3300"/>
                </a:solidFill>
                <a:latin typeface="Monotype Corsiva" pitchFamily="66" charset="0"/>
                <a:cs typeface="Times New Roman" pitchFamily="18" charset="0"/>
              </a:rPr>
              <a:t>ИСКУССТВО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 rot="1594661">
            <a:off x="-65088" y="4260850"/>
            <a:ext cx="278447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инструментальный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 rot="1859079">
            <a:off x="-103188" y="3890963"/>
            <a:ext cx="2782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вокальный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 rot="2271389">
            <a:off x="-179388" y="3406775"/>
            <a:ext cx="278447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хореографический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9560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0" y="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2514600" y="457200"/>
            <a:ext cx="3657600" cy="3124200"/>
          </a:xfrm>
        </p:spPr>
        <p:txBody>
          <a:bodyPr/>
          <a:lstStyle/>
          <a:p>
            <a:r>
              <a:rPr lang="ru-RU" sz="2400" smtClean="0"/>
              <a:t>Балет</a:t>
            </a:r>
          </a:p>
          <a:p>
            <a:r>
              <a:rPr lang="ru-RU" sz="2400" smtClean="0"/>
              <a:t>Народный танец</a:t>
            </a:r>
          </a:p>
          <a:p>
            <a:r>
              <a:rPr lang="ru-RU" sz="2400" smtClean="0"/>
              <a:t>Бальный танец</a:t>
            </a:r>
          </a:p>
          <a:p>
            <a:r>
              <a:rPr lang="ru-RU" sz="2400" smtClean="0"/>
              <a:t>Эстрадный танец</a:t>
            </a:r>
          </a:p>
          <a:p>
            <a:r>
              <a:rPr lang="ru-RU" sz="2400" smtClean="0"/>
              <a:t>Спортивный танец</a:t>
            </a:r>
          </a:p>
          <a:p>
            <a:r>
              <a:rPr lang="ru-RU" sz="2400" smtClean="0"/>
              <a:t>Пантомима</a:t>
            </a:r>
          </a:p>
          <a:p>
            <a:endParaRPr lang="ru-RU" smtClean="0"/>
          </a:p>
        </p:txBody>
      </p:sp>
      <p:sp>
        <p:nvSpPr>
          <p:cNvPr id="7173" name="Text Box 11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3505200" cy="584200"/>
          </a:xfr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smtClean="0">
                <a:solidFill>
                  <a:srgbClr val="0000FF"/>
                </a:solidFill>
              </a:rPr>
              <a:t>ХОРЕОГРАФИЯ</a:t>
            </a: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724275"/>
            <a:ext cx="47625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35313"/>
            <a:ext cx="3048000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сканирование00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30000"/>
          </a:blip>
          <a:srcRect l="12921" t="31296" r="6982" b="4488"/>
          <a:stretch>
            <a:fillRect/>
          </a:stretch>
        </p:blipFill>
        <p:spPr>
          <a:xfrm>
            <a:off x="3586163" y="0"/>
            <a:ext cx="5557837" cy="3810000"/>
          </a:xfrm>
          <a:noFill/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32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Инструментальное искусство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533400"/>
            <a:ext cx="487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+mn-lt"/>
              </a:rPr>
              <a:t>Симфонический оркестр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+mn-lt"/>
              </a:rPr>
              <a:t>Народный оркестр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+mn-lt"/>
              </a:rPr>
              <a:t>Эстрадный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+mn-lt"/>
              </a:rPr>
              <a:t>Джазовый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+mn-lt"/>
              </a:rPr>
              <a:t>Военный оркестр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2375"/>
            <a:ext cx="46466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724400" cy="584200"/>
          </a:xfr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smtClean="0">
                <a:solidFill>
                  <a:srgbClr val="0000FF"/>
                </a:solidFill>
              </a:rPr>
              <a:t>Вокальное искусство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81000" y="457200"/>
            <a:ext cx="487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+mn-lt"/>
              </a:rPr>
              <a:t>опера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+mn-lt"/>
              </a:rPr>
              <a:t>песня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+mn-lt"/>
              </a:rPr>
              <a:t>романс </a:t>
            </a:r>
            <a:endParaRPr lang="ru-RU" sz="2400" kern="0" dirty="0">
              <a:latin typeface="+mn-lt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464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057400"/>
            <a:ext cx="20097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0"/>
            <a:ext cx="39624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5"/>
          <p:cNvSpPr>
            <a:spLocks noChangeArrowheads="1"/>
          </p:cNvSpPr>
          <p:nvPr/>
        </p:nvSpPr>
        <p:spPr bwMode="auto">
          <a:xfrm rot="16634887" flipH="1">
            <a:off x="3077369" y="3078957"/>
            <a:ext cx="2451100" cy="1141412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AutoShape 21"/>
          <p:cNvSpPr>
            <a:spLocks noChangeArrowheads="1"/>
          </p:cNvSpPr>
          <p:nvPr/>
        </p:nvSpPr>
        <p:spPr bwMode="auto">
          <a:xfrm rot="21347271" flipH="1">
            <a:off x="5741988" y="5078413"/>
            <a:ext cx="2011362" cy="8382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AutoShape 20"/>
          <p:cNvSpPr>
            <a:spLocks noChangeArrowheads="1"/>
          </p:cNvSpPr>
          <p:nvPr/>
        </p:nvSpPr>
        <p:spPr bwMode="auto">
          <a:xfrm rot="559971" flipH="1">
            <a:off x="5735638" y="5757863"/>
            <a:ext cx="2076450" cy="6223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3429000" y="4724400"/>
            <a:ext cx="2514600" cy="2133600"/>
          </a:xfrm>
          <a:prstGeom prst="star24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16"/>
          <p:cNvSpPr>
            <a:spLocks noChangeArrowheads="1"/>
          </p:cNvSpPr>
          <p:nvPr/>
        </p:nvSpPr>
        <p:spPr bwMode="auto">
          <a:xfrm rot="-676509">
            <a:off x="1235075" y="5607050"/>
            <a:ext cx="2159000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17"/>
          <p:cNvSpPr>
            <a:spLocks noChangeArrowheads="1"/>
          </p:cNvSpPr>
          <p:nvPr/>
        </p:nvSpPr>
        <p:spPr bwMode="auto">
          <a:xfrm rot="817253">
            <a:off x="1249363" y="5041900"/>
            <a:ext cx="2278062" cy="7620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AutoShape 18"/>
          <p:cNvSpPr>
            <a:spLocks noChangeArrowheads="1"/>
          </p:cNvSpPr>
          <p:nvPr/>
        </p:nvSpPr>
        <p:spPr bwMode="auto">
          <a:xfrm rot="1534605">
            <a:off x="1504950" y="4243388"/>
            <a:ext cx="2214563" cy="92075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AutoShape 19"/>
          <p:cNvSpPr>
            <a:spLocks noChangeArrowheads="1"/>
          </p:cNvSpPr>
          <p:nvPr/>
        </p:nvSpPr>
        <p:spPr bwMode="auto">
          <a:xfrm rot="2683869">
            <a:off x="1978025" y="3692525"/>
            <a:ext cx="2392363" cy="925513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 rot="3067910">
            <a:off x="2028032" y="4037806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FF"/>
                </a:solidFill>
              </a:rPr>
              <a:t>ЛИТЕРАТУРА</a:t>
            </a:r>
          </a:p>
        </p:txBody>
      </p:sp>
      <p:sp>
        <p:nvSpPr>
          <p:cNvPr id="10251" name="AutoShape 22"/>
          <p:cNvSpPr>
            <a:spLocks noChangeArrowheads="1"/>
          </p:cNvSpPr>
          <p:nvPr/>
        </p:nvSpPr>
        <p:spPr bwMode="auto">
          <a:xfrm rot="20045962" flipH="1">
            <a:off x="5568950" y="4395788"/>
            <a:ext cx="1790700" cy="7747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AutoShape 23"/>
          <p:cNvSpPr>
            <a:spLocks noChangeArrowheads="1"/>
          </p:cNvSpPr>
          <p:nvPr/>
        </p:nvSpPr>
        <p:spPr bwMode="auto">
          <a:xfrm rot="19038302" flipH="1">
            <a:off x="5100638" y="3775075"/>
            <a:ext cx="1735137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AutoShape 24"/>
          <p:cNvSpPr>
            <a:spLocks noChangeArrowheads="1"/>
          </p:cNvSpPr>
          <p:nvPr/>
        </p:nvSpPr>
        <p:spPr bwMode="auto">
          <a:xfrm rot="18046205" flipH="1">
            <a:off x="4258469" y="3380582"/>
            <a:ext cx="1931987" cy="850900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AutoShape 19"/>
          <p:cNvSpPr>
            <a:spLocks noChangeArrowheads="1"/>
          </p:cNvSpPr>
          <p:nvPr/>
        </p:nvSpPr>
        <p:spPr bwMode="auto">
          <a:xfrm rot="3420368">
            <a:off x="2680494" y="3207544"/>
            <a:ext cx="2292350" cy="925512"/>
          </a:xfrm>
          <a:prstGeom prst="rtTriangl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55" name="Picture 4" descr="C:\Users\Учитель\Pictures\солнце\5522669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200400"/>
            <a:ext cx="464502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вал 25"/>
          <p:cNvSpPr/>
          <p:nvPr/>
        </p:nvSpPr>
        <p:spPr>
          <a:xfrm>
            <a:off x="3962400" y="4876800"/>
            <a:ext cx="1447800" cy="152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7" name="Text Box 15"/>
          <p:cNvSpPr txBox="1">
            <a:spLocks noChangeArrowheads="1"/>
          </p:cNvSpPr>
          <p:nvPr/>
        </p:nvSpPr>
        <p:spPr bwMode="auto">
          <a:xfrm>
            <a:off x="3733800" y="5486400"/>
            <a:ext cx="1905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>
                <a:solidFill>
                  <a:srgbClr val="CC3300"/>
                </a:solidFill>
                <a:latin typeface="Monotype Corsiva" pitchFamily="66" charset="0"/>
                <a:cs typeface="Times New Roman" pitchFamily="18" charset="0"/>
              </a:rPr>
              <a:t>ИСКУССТВО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 rot="1162097">
            <a:off x="947738" y="3052763"/>
            <a:ext cx="100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проза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 rot="2218853">
            <a:off x="769938" y="2555875"/>
            <a:ext cx="1022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поэзия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 rot="3067910">
            <a:off x="-565943" y="2251869"/>
            <a:ext cx="3808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Устное народное творчество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 rot="3366185">
            <a:off x="977900" y="2192338"/>
            <a:ext cx="1439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летопись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 rot="4128302">
            <a:off x="1465263" y="2381250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былина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132</Words>
  <Application>Microsoft Office PowerPoint</Application>
  <PresentationFormat>Экран (4:3)</PresentationFormat>
  <Paragraphs>107</Paragraphs>
  <Slides>18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Arial Rounded MT Bold</vt:lpstr>
      <vt:lpstr>Monotype Corsiva</vt:lpstr>
      <vt:lpstr>Times New Roman</vt:lpstr>
      <vt:lpstr>Оформление по умолчанию</vt:lpstr>
      <vt:lpstr>Искусство</vt:lpstr>
      <vt:lpstr>Слайд 2</vt:lpstr>
      <vt:lpstr>Слайд 3</vt:lpstr>
      <vt:lpstr>Слайд 4</vt:lpstr>
      <vt:lpstr>Слайд 5</vt:lpstr>
      <vt:lpstr>ХОРЕОГРАФИЯ</vt:lpstr>
      <vt:lpstr>Слайд 7</vt:lpstr>
      <vt:lpstr>Вокальное искусство</vt:lpstr>
      <vt:lpstr>Слайд 9</vt:lpstr>
      <vt:lpstr>Слайд 10</vt:lpstr>
      <vt:lpstr>Слайд 11</vt:lpstr>
      <vt:lpstr>Хохлома  Палех  Гжель Береста Дымковская игрушка Богородская игрушка Городец  Майолика Жёстово   </vt:lpstr>
      <vt:lpstr>Слайд 13</vt:lpstr>
      <vt:lpstr>Слайд 14</vt:lpstr>
      <vt:lpstr>Статуя Бюст Барельеф Горельеф Рельеф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учитель</dc:creator>
  <cp:lastModifiedBy>учитель</cp:lastModifiedBy>
  <cp:revision>42</cp:revision>
  <cp:lastPrinted>1601-01-01T00:00:00Z</cp:lastPrinted>
  <dcterms:created xsi:type="dcterms:W3CDTF">1601-01-01T00:00:00Z</dcterms:created>
  <dcterms:modified xsi:type="dcterms:W3CDTF">2012-09-15T10:22:42Z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