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8" r:id="rId3"/>
    <p:sldId id="261" r:id="rId4"/>
    <p:sldId id="262" r:id="rId5"/>
    <p:sldId id="259" r:id="rId6"/>
    <p:sldId id="264" r:id="rId7"/>
    <p:sldId id="257" r:id="rId8"/>
    <p:sldId id="266" r:id="rId9"/>
    <p:sldId id="267" r:id="rId10"/>
    <p:sldId id="276" r:id="rId11"/>
    <p:sldId id="268" r:id="rId12"/>
    <p:sldId id="263" r:id="rId13"/>
    <p:sldId id="274" r:id="rId14"/>
    <p:sldId id="273" r:id="rId15"/>
    <p:sldId id="272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1800"/>
    <a:srgbClr val="3D39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1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59;&#1059;&#1044;%20&#1085;&#1072;%20&#1084;&#1091;&#1079;&#1099;&#1082;&#1077;\1%20&#1091;&#1088;&#1086;&#1082;%20&#1085;&#1072;%20&#1072;&#1090;&#1090;&#1077;&#1089;&#1090;&#1072;&#1094;&#1080;&#1102;&#1084;&#1086;&#1083;&#1080;&#1090;&#1074;&#1072;%20&#1087;&#1077;&#1089;&#1085;&#1100;%20&#1083;&#1102;&#1073;&#1086;&#1074;&#1100;\&#1040;.&#1057;&#1083;&#1105;&#1079;&#1082;&#1080;&#1085;%20(&#1058;&#1088;&#1091;&#1073;&#1072;,&#1074;&#1072;&#1083;&#1090;&#1086;&#1088;&#1085;&#1072;,&#1086;&#1088;&#1082;&#1077;&#1089;&#1090;&#1088;)%20-%20&#1050;&#1072;&#1095;&#1095;&#1080;&#1085;&#1080;%20&#1040;&#1074;&#1077;%20&#1052;&#1072;&#1088;&#1080;&#1103;%20%20(audiopoisk.com).mp3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1" name="Picture 1" descr="Одесская милиция нашла грабителя ювелирного магазина спустя 2 меся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16016" cy="33749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3" name="Picture 3" descr="http://moole.ru/uploads/posts/2010-09/thumbs/1284921183_money0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3212976"/>
            <a:ext cx="4857206" cy="3645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5" name="Picture 5" descr="http://i.allday.ru/uploads/posts/2009-06/thumbs/1244600405_marychristchil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0"/>
            <a:ext cx="4499992" cy="4095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2" name="Picture 2" descr="http://www.canim.net/araba/images/Nissan_Z350-44-1024.jpg"/>
          <p:cNvPicPr>
            <a:picLocks noChangeAspect="1" noChangeArrowheads="1"/>
          </p:cNvPicPr>
          <p:nvPr/>
        </p:nvPicPr>
        <p:blipFill>
          <a:blip r:embed="rId5" cstate="print"/>
          <a:srcRect t="18138"/>
          <a:stretch>
            <a:fillRect/>
          </a:stretch>
        </p:blipFill>
        <p:spPr bwMode="auto">
          <a:xfrm>
            <a:off x="4382748" y="3933056"/>
            <a:ext cx="4761251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upload.wikimedia.org/wikipedia/commons/thumb/1/15/Circle-question-red.svg/600px-Circle-question-re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556792"/>
            <a:ext cx="3919166" cy="3919166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699792" y="332656"/>
            <a:ext cx="277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Для чего?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620688"/>
            <a:ext cx="9144000" cy="482453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Неземная красота -вечна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76256" y="76009"/>
            <a:ext cx="2267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dirty="0" smtClean="0">
                <a:solidFill>
                  <a:prstClr val="white"/>
                </a:solidFill>
              </a:rPr>
              <a:t>Рефлексия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509120"/>
            <a:ext cx="68762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Что нового узнали на уроке?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4868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Что стало бы с </a:t>
            </a:r>
            <a:r>
              <a:rPr lang="ru-RU" sz="3000" dirty="0" smtClean="0">
                <a:solidFill>
                  <a:prstClr val="white"/>
                </a:solidFill>
              </a:rPr>
              <a:t>живописью, </a:t>
            </a:r>
            <a:r>
              <a:rPr lang="ru-RU" sz="3000" dirty="0" smtClean="0">
                <a:solidFill>
                  <a:prstClr val="white"/>
                </a:solidFill>
              </a:rPr>
              <a:t>если бы не было музыки?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19675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Соперники или друзья музыка и </a:t>
            </a:r>
            <a:r>
              <a:rPr lang="ru-RU" sz="3000" dirty="0" smtClean="0">
                <a:solidFill>
                  <a:prstClr val="white"/>
                </a:solidFill>
              </a:rPr>
              <a:t>живопись?</a:t>
            </a:r>
            <a:endParaRPr lang="ru-RU" sz="3000" dirty="0" smtClean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301208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Какие имена прозвучали на уроке?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71703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Что </a:t>
            </a:r>
            <a:r>
              <a:rPr lang="ru-RU" sz="3000" dirty="0" smtClean="0">
                <a:solidFill>
                  <a:prstClr val="white"/>
                </a:solidFill>
              </a:rPr>
              <a:t>такое «Небесная красота» и «Земная красота»?</a:t>
            </a:r>
            <a:endParaRPr lang="ru-RU" sz="3000" dirty="0" smtClean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276892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Как понимаем выражение «Живописная музыка» и «Музыкальная живопись»? </a:t>
            </a:r>
            <a:endParaRPr lang="ru-RU" sz="3000" dirty="0" smtClean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09329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Что запомнилось больше всего?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832824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000" dirty="0" smtClean="0">
                <a:solidFill>
                  <a:prstClr val="white"/>
                </a:solidFill>
              </a:rPr>
              <a:t>С помощью чего авторы передают своё состояние души? </a:t>
            </a:r>
            <a:endParaRPr lang="ru-RU" sz="3000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3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3" y="0"/>
            <a:ext cx="9132887" cy="6858000"/>
          </a:xfrm>
          <a:prstGeom prst="rect">
            <a:avLst/>
          </a:prstGeom>
          <a:noFill/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396536" cy="6858000"/>
          </a:xfrm>
          <a:noFill/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 </a:t>
            </a:r>
            <a:r>
              <a:rPr lang="ru-RU" sz="5400" b="1" dirty="0" smtClean="0"/>
              <a:t>Д/З </a:t>
            </a:r>
          </a:p>
          <a:p>
            <a:pPr>
              <a:buFontTx/>
              <a:buNone/>
            </a:pPr>
            <a:endParaRPr lang="ru-RU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Всем: Подобрать 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свой музыкальный пример слияния музыки и 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живописи к репродукции  на ст. 80</a:t>
            </a:r>
            <a:endParaRPr lang="ru-RU" sz="4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b="1" dirty="0" smtClean="0">
                <a:solidFill>
                  <a:srgbClr val="00B050"/>
                </a:solidFill>
              </a:rPr>
              <a:t>На выбор</a:t>
            </a:r>
            <a:endParaRPr lang="ru-RU" b="1" dirty="0" smtClean="0">
              <a:solidFill>
                <a:srgbClr val="00B050"/>
              </a:solidFill>
            </a:endParaRPr>
          </a:p>
          <a:p>
            <a:pPr indent="471488">
              <a:buFont typeface="Wingdings" pitchFamily="2" charset="2"/>
              <a:buChar char="v"/>
            </a:pPr>
            <a:r>
              <a:rPr lang="ru-RU" sz="3000" b="1" dirty="0" smtClean="0"/>
              <a:t>  Подобрать </a:t>
            </a:r>
            <a:r>
              <a:rPr lang="ru-RU" sz="3000" b="1" dirty="0" smtClean="0"/>
              <a:t>зрительный ряд к песне «Мама»</a:t>
            </a:r>
            <a:endParaRPr lang="ru-RU" sz="3000" b="1" dirty="0" smtClean="0"/>
          </a:p>
          <a:p>
            <a:pPr indent="471488">
              <a:buFont typeface="Wingdings" pitchFamily="2" charset="2"/>
              <a:buChar char="v"/>
            </a:pPr>
            <a:r>
              <a:rPr lang="ru-RU" sz="3000" b="1" dirty="0" smtClean="0"/>
              <a:t>  </a:t>
            </a:r>
            <a:r>
              <a:rPr lang="ru-RU" sz="3000" b="1" dirty="0" smtClean="0"/>
              <a:t>Подобрать стихотворение про маму</a:t>
            </a:r>
            <a:endParaRPr lang="ru-RU" sz="3000" b="1" dirty="0" smtClean="0"/>
          </a:p>
          <a:p>
            <a:pPr indent="471488">
              <a:buFont typeface="Wingdings" pitchFamily="2" charset="2"/>
              <a:buChar char="v"/>
            </a:pPr>
            <a:r>
              <a:rPr lang="ru-RU" sz="3000" b="1" dirty="0" smtClean="0"/>
              <a:t>  </a:t>
            </a:r>
            <a:r>
              <a:rPr lang="ru-RU" sz="3000" b="1" dirty="0" smtClean="0"/>
              <a:t>Подобрать свой  музыкально-живописный </a:t>
            </a:r>
          </a:p>
          <a:p>
            <a:pPr indent="471488">
              <a:buNone/>
            </a:pPr>
            <a:r>
              <a:rPr lang="ru-RU" sz="3000" b="1" dirty="0" smtClean="0"/>
              <a:t> </a:t>
            </a:r>
            <a:r>
              <a:rPr lang="ru-RU" sz="3000" b="1" dirty="0" smtClean="0"/>
              <a:t>  </a:t>
            </a:r>
            <a:r>
              <a:rPr lang="ru-RU" sz="3000" b="1" dirty="0" smtClean="0"/>
              <a:t>пример слияния музыки и живописи</a:t>
            </a:r>
            <a:endParaRPr lang="ru-RU" sz="3000" b="1" dirty="0" smtClean="0"/>
          </a:p>
          <a:p>
            <a:pPr indent="106363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http://img-fotki.yandex.ru/get/4107/med-yuliya.94/0_35684_16913cce_XL"/>
          <p:cNvPicPr>
            <a:picLocks noChangeAspect="1" noChangeArrowheads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-53768" y="0"/>
            <a:ext cx="919776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5715000"/>
            <a:ext cx="714948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Остроухов «Сиверко»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97360"/>
            <a:ext cx="9324528" cy="576064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8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взаимосвязь </a:t>
            </a:r>
          </a:p>
          <a:p>
            <a:pPr algn="ctr">
              <a:buNone/>
            </a:pPr>
            <a:r>
              <a:rPr lang="ru-RU" sz="8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музыки и живописи. Музыкальная живопись и живописная музыка.</a:t>
            </a:r>
            <a:endParaRPr lang="ru-RU" sz="85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159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4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://www.nn.ru/data/forum/images/2011-06/36435425-cib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6858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19084890">
            <a:off x="1313310" y="2836415"/>
            <a:ext cx="3357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Музыка</a:t>
            </a:r>
            <a:endParaRPr lang="ru-RU" sz="6000" b="1" dirty="0"/>
          </a:p>
        </p:txBody>
      </p:sp>
      <p:sp>
        <p:nvSpPr>
          <p:cNvPr id="11" name="Овал 10"/>
          <p:cNvSpPr/>
          <p:nvPr/>
        </p:nvSpPr>
        <p:spPr>
          <a:xfrm>
            <a:off x="3995936" y="1124744"/>
            <a:ext cx="1152128" cy="122413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995936" y="4437112"/>
            <a:ext cx="1152128" cy="12241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 descr="http://img-fotki.yandex.ru/get/4419/89635038.6d9/0_740bb_1256da11_X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379629">
            <a:off x="2604563" y="-127613"/>
            <a:ext cx="3999428" cy="3611999"/>
          </a:xfrm>
          <a:prstGeom prst="rect">
            <a:avLst/>
          </a:prstGeom>
          <a:noFill/>
        </p:spPr>
      </p:pic>
      <p:pic>
        <p:nvPicPr>
          <p:cNvPr id="1034" name="Picture 10" descr="http://img.mota.ru/upload/wallpapers/2011/08/25/13/01/27443/ViYJG76kx3-1024x600.jpg"/>
          <p:cNvPicPr>
            <a:picLocks noChangeAspect="1" noChangeArrowheads="1"/>
          </p:cNvPicPr>
          <p:nvPr/>
        </p:nvPicPr>
        <p:blipFill>
          <a:blip r:embed="rId4" cstate="print"/>
          <a:srcRect l="13844" t="26144" r="13592" b="24357"/>
          <a:stretch>
            <a:fillRect/>
          </a:stretch>
        </p:blipFill>
        <p:spPr bwMode="auto">
          <a:xfrm rot="18502561">
            <a:off x="3976807" y="3368514"/>
            <a:ext cx="3960440" cy="205047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 rot="18154260">
            <a:off x="3021449" y="4114440"/>
            <a:ext cx="389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Живопись</a:t>
            </a:r>
            <a:endParaRPr lang="ru-RU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332656"/>
            <a:ext cx="2376264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КАК?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http://upload.wikimedia.org/wikipedia/commons/thumb/1/15/Circle-question-red.svg/600px-Circle-question-re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556792"/>
            <a:ext cx="3919166" cy="3919166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692696"/>
            <a:ext cx="9144000" cy="482453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Средства выразительности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051720" y="1988840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Arial Black" pitchFamily="34" charset="0"/>
              </a:rPr>
              <a:t>Средства музыкальной выразительности</a:t>
            </a:r>
            <a:endParaRPr lang="ru-RU" sz="24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TextBox 10">
            <a:hlinkClick r:id="" action="ppaction://noaction" highlightClick="1"/>
            <a:hlinkHover r:id="" action="ppaction://noaction" highlightClick="1"/>
          </p:cNvPr>
          <p:cNvSpPr txBox="1"/>
          <p:nvPr/>
        </p:nvSpPr>
        <p:spPr>
          <a:xfrm rot="1369350">
            <a:off x="5398789" y="3350639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Нюансы (динамика звука)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 rot="21405362">
            <a:off x="-530101" y="265621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hlinkClick r:id="rId3" action="ppaction://hlinksldjump"/>
              </a:rPr>
              <a:t>Лад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 rot="19686659">
            <a:off x="4436368" y="78238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ED13AA"/>
                </a:solidFill>
                <a:latin typeface="Arial Black" pitchFamily="34" charset="0"/>
              </a:rPr>
              <a:t>Жанр</a:t>
            </a:r>
            <a:endParaRPr lang="ru-RU" sz="2400" b="1" i="1" dirty="0">
              <a:solidFill>
                <a:srgbClr val="ED13AA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21117439">
            <a:off x="5887280" y="178120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B0F0"/>
                </a:solidFill>
                <a:latin typeface="Arial Black" pitchFamily="34" charset="0"/>
              </a:rPr>
              <a:t>Интонация</a:t>
            </a:r>
            <a:endParaRPr lang="ru-RU" sz="2400" b="1" i="1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7162944">
            <a:off x="1461332" y="500631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smtClean="0">
                <a:solidFill>
                  <a:srgbClr val="FF0000"/>
                </a:solidFill>
                <a:latin typeface="Arial Black" pitchFamily="34" charset="0"/>
              </a:rPr>
              <a:t>Ритм</a:t>
            </a:r>
            <a:endParaRPr lang="ru-RU" sz="24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9686659">
            <a:off x="-122586" y="4034039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Arial Black" pitchFamily="34" charset="0"/>
              </a:rPr>
              <a:t>регистр</a:t>
            </a:r>
            <a:endParaRPr lang="ru-RU" sz="2400" b="1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5" name="TextBox 24">
            <a:hlinkClick r:id="rId3" action="ppaction://hlinksldjump"/>
          </p:cNvPr>
          <p:cNvSpPr txBox="1"/>
          <p:nvPr/>
        </p:nvSpPr>
        <p:spPr>
          <a:xfrm rot="3420189">
            <a:off x="3822598" y="4670634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Arial Black" pitchFamily="34" charset="0"/>
              </a:rPr>
              <a:t>Мелодический рисунок</a:t>
            </a:r>
            <a:endParaRPr lang="ru-RU" sz="2400" b="1" i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26" name="TextBox 25">
            <a:hlinkClick r:id="" action="ppaction://noaction"/>
          </p:cNvPr>
          <p:cNvSpPr txBox="1"/>
          <p:nvPr/>
        </p:nvSpPr>
        <p:spPr>
          <a:xfrm rot="19686659">
            <a:off x="560982" y="1153719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B050"/>
                </a:solidFill>
                <a:latin typeface="Arial Black" pitchFamily="34" charset="0"/>
              </a:rPr>
              <a:t>Тембр</a:t>
            </a:r>
            <a:endParaRPr lang="ru-RU" sz="2400" i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27" name="TextBox 26">
            <a:hlinkClick r:id="rId5" action="ppaction://hlinksldjump"/>
          </p:cNvPr>
          <p:cNvSpPr txBox="1"/>
          <p:nvPr/>
        </p:nvSpPr>
        <p:spPr>
          <a:xfrm rot="21078617">
            <a:off x="2428036" y="242134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  <a:latin typeface="Arial Black" pitchFamily="34" charset="0"/>
              </a:rPr>
              <a:t>Темп</a:t>
            </a:r>
            <a:endParaRPr lang="ru-RU" sz="2400" b="1" i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upload.wikimedia.org/wikipedia/commons/thumb/1/15/Circle-question-red.svg/600px-Circle-question-re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556792"/>
            <a:ext cx="3919166" cy="3919166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915816" y="404664"/>
            <a:ext cx="23762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ЧТО?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764704"/>
            <a:ext cx="9144000" cy="482453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Красота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165304"/>
            <a:ext cx="1331640" cy="69269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Рафаэль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img0.liveinternet.ru/images/attach/c/3/77/222/77222780_Sikstinskaya_madon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7772" y="0"/>
            <a:ext cx="5023883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165304"/>
            <a:ext cx="1331640" cy="69269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Рафаэль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img0.liveinternet.ru/images/attach/c/3/77/222/77222780_Sikstinskaya_madon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7772" y="0"/>
            <a:ext cx="5023883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А.Слёзкин (Труба,валторна,оркестр) - Каччини Аве Мария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3568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11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81800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«Живописная </a:t>
            </a:r>
            <a:r>
              <a:rPr lang="ru-RU" b="1" dirty="0" smtClean="0">
                <a:solidFill>
                  <a:schemeClr val="bg1"/>
                </a:solidFill>
              </a:rPr>
              <a:t>музыка» это та, которая настолько ярко и убедительно передает впечатления композитора, что мы начинаем, словно бы видеть эти картины, а «музыкальной живописью» называют живопись, наполненную столь тонким поэтическим </a:t>
            </a:r>
            <a:r>
              <a:rPr lang="ru-RU" b="1" dirty="0" smtClean="0">
                <a:solidFill>
                  <a:schemeClr val="bg1"/>
                </a:solidFill>
              </a:rPr>
              <a:t>        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  чувством</a:t>
            </a:r>
            <a:r>
              <a:rPr lang="ru-RU" b="1" dirty="0" smtClean="0">
                <a:solidFill>
                  <a:schemeClr val="bg1"/>
                </a:solidFill>
              </a:rPr>
              <a:t>, что его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  трудно передать                  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    словами, а можно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  выразить </a:t>
            </a:r>
            <a:r>
              <a:rPr lang="ru-RU" b="1" dirty="0" smtClean="0">
                <a:solidFill>
                  <a:schemeClr val="bg1"/>
                </a:solidFill>
              </a:rPr>
              <a:t>только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  такой </a:t>
            </a:r>
            <a:r>
              <a:rPr lang="ru-RU" b="1" dirty="0" smtClean="0">
                <a:solidFill>
                  <a:schemeClr val="bg1"/>
                </a:solidFill>
              </a:rPr>
              <a:t>же </a:t>
            </a:r>
            <a:r>
              <a:rPr lang="ru-RU" b="1" dirty="0" smtClean="0">
                <a:solidFill>
                  <a:schemeClr val="bg1"/>
                </a:solidFill>
              </a:rPr>
              <a:t>поэтичной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</a:t>
            </a:r>
            <a:r>
              <a:rPr lang="ru-RU" b="1" dirty="0" smtClean="0">
                <a:solidFill>
                  <a:schemeClr val="bg1"/>
                </a:solidFill>
              </a:rPr>
              <a:t>мелодией.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     Д.Б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Кабалевский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1025" name="Picture 1" descr="Как рассказывать детям о музыке?"/>
          <p:cNvPicPr>
            <a:picLocks noChangeAspect="1" noChangeArrowheads="1"/>
          </p:cNvPicPr>
          <p:nvPr/>
        </p:nvPicPr>
        <p:blipFill>
          <a:blip r:embed="rId2" cstate="print"/>
          <a:srcRect r="16001" b="54408"/>
          <a:stretch>
            <a:fillRect/>
          </a:stretch>
        </p:blipFill>
        <p:spPr bwMode="auto">
          <a:xfrm>
            <a:off x="0" y="2780928"/>
            <a:ext cx="5292080" cy="37197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231</Words>
  <Application>Microsoft Office PowerPoint</Application>
  <PresentationFormat>Экран (4:3)</PresentationFormat>
  <Paragraphs>52</Paragraphs>
  <Slides>16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КАК?</vt:lpstr>
      <vt:lpstr>Слайд 5</vt:lpstr>
      <vt:lpstr>Слайд 6</vt:lpstr>
      <vt:lpstr>Рафаэль</vt:lpstr>
      <vt:lpstr>Рафаэль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Остроухов «Сиверко»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вечные струны: молитва, песнь, любовь! Счастлив, кому дано познать отраду вашу, Кто чашу радости и горькой скорби чашу Благословлял всегда с любовью и мольбой И песни внутренней был арфою живой! Петр Вяземский.</dc:title>
  <dc:creator>имл</dc:creator>
  <cp:lastModifiedBy>учитель</cp:lastModifiedBy>
  <cp:revision>48</cp:revision>
  <dcterms:created xsi:type="dcterms:W3CDTF">2012-12-18T10:59:47Z</dcterms:created>
  <dcterms:modified xsi:type="dcterms:W3CDTF">2012-12-22T15:05:03Z</dcterms:modified>
</cp:coreProperties>
</file>