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58" r:id="rId3"/>
    <p:sldId id="261" r:id="rId4"/>
    <p:sldId id="262" r:id="rId5"/>
    <p:sldId id="259" r:id="rId6"/>
    <p:sldId id="264" r:id="rId7"/>
    <p:sldId id="257" r:id="rId8"/>
    <p:sldId id="266" r:id="rId9"/>
    <p:sldId id="267" r:id="rId10"/>
    <p:sldId id="276" r:id="rId11"/>
    <p:sldId id="268" r:id="rId12"/>
    <p:sldId id="263" r:id="rId13"/>
    <p:sldId id="274" r:id="rId14"/>
    <p:sldId id="273" r:id="rId15"/>
    <p:sldId id="272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1800"/>
    <a:srgbClr val="3D392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818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slide" Target="slide7.xml"/><Relationship Id="rId4" Type="http://schemas.openxmlformats.org/officeDocument/2006/relationships/slide" Target="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H:\&#1059;&#1059;&#1044;%20&#1085;&#1072;%20&#1084;&#1091;&#1079;&#1099;&#1082;&#1077;\1%20&#1091;&#1088;&#1086;&#1082;%20&#1085;&#1072;%20&#1072;&#1090;&#1090;&#1077;&#1089;&#1090;&#1072;&#1094;&#1080;&#1102;&#1084;&#1086;&#1083;&#1080;&#1090;&#1074;&#1072;%20&#1087;&#1077;&#1089;&#1085;&#1100;%20&#1083;&#1102;&#1073;&#1086;&#1074;&#1100;\&#1040;.&#1057;&#1083;&#1105;&#1079;&#1082;&#1080;&#1085;%20(&#1058;&#1088;&#1091;&#1073;&#1072;,&#1074;&#1072;&#1083;&#1090;&#1086;&#1088;&#1085;&#1072;,&#1086;&#1088;&#1082;&#1077;&#1089;&#1090;&#1088;)%20-%20&#1050;&#1072;&#1095;&#1095;&#1080;&#1085;&#1080;%20&#1040;&#1074;&#1077;%20&#1052;&#1072;&#1088;&#1080;&#1103;%20%20(audiopoisk.com).mp3" TargetMode="Externa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5601" name="Picture 1" descr="Одесская милиция нашла грабителя ювелирного магазина спустя 2 месяц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716016" cy="33749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5603" name="Picture 3" descr="http://moole.ru/uploads/posts/2010-09/thumbs/1284921183_money09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3212976"/>
            <a:ext cx="4857206" cy="3645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5605" name="Picture 5" descr="http://i.allday.ru/uploads/posts/2009-06/thumbs/1244600405_marychristchil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0"/>
            <a:ext cx="4499992" cy="4095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5602" name="Picture 2" descr="http://www.canim.net/araba/images/Nissan_Z350-44-1024.jpg"/>
          <p:cNvPicPr>
            <a:picLocks noChangeAspect="1" noChangeArrowheads="1"/>
          </p:cNvPicPr>
          <p:nvPr/>
        </p:nvPicPr>
        <p:blipFill>
          <a:blip r:embed="rId5" cstate="print"/>
          <a:srcRect t="18138"/>
          <a:stretch>
            <a:fillRect/>
          </a:stretch>
        </p:blipFill>
        <p:spPr bwMode="auto">
          <a:xfrm>
            <a:off x="4382748" y="3933056"/>
            <a:ext cx="4761251" cy="29249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upload.wikimedia.org/wikipedia/commons/thumb/1/15/Circle-question-red.svg/600px-Circle-question-red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556792"/>
            <a:ext cx="3919166" cy="3919166"/>
          </a:xfrm>
          <a:prstGeom prst="rect">
            <a:avLst/>
          </a:prstGeom>
          <a:noFill/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2699792" y="332656"/>
            <a:ext cx="2771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Для чего?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0" y="620688"/>
            <a:ext cx="9144000" cy="4824536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8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Неземная красота -вечна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8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76256" y="76009"/>
            <a:ext cx="22677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3200" dirty="0" smtClean="0">
                <a:solidFill>
                  <a:prstClr val="white"/>
                </a:solidFill>
              </a:rPr>
              <a:t>Рефлексия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4509120"/>
            <a:ext cx="687625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3000" dirty="0" smtClean="0">
                <a:solidFill>
                  <a:prstClr val="white"/>
                </a:solidFill>
              </a:rPr>
              <a:t>Что нового узнали на уроке?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548680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3000" dirty="0" smtClean="0">
                <a:solidFill>
                  <a:prstClr val="white"/>
                </a:solidFill>
              </a:rPr>
              <a:t>Что стало бы с </a:t>
            </a:r>
            <a:r>
              <a:rPr lang="ru-RU" sz="3000" dirty="0" smtClean="0">
                <a:solidFill>
                  <a:prstClr val="white"/>
                </a:solidFill>
              </a:rPr>
              <a:t>живописью, </a:t>
            </a:r>
            <a:r>
              <a:rPr lang="ru-RU" sz="3000" dirty="0" smtClean="0">
                <a:solidFill>
                  <a:prstClr val="white"/>
                </a:solidFill>
              </a:rPr>
              <a:t>если бы не было музыки?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1196752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3000" dirty="0" smtClean="0">
                <a:solidFill>
                  <a:prstClr val="white"/>
                </a:solidFill>
              </a:rPr>
              <a:t>Соперники или друзья музыка и </a:t>
            </a:r>
            <a:r>
              <a:rPr lang="ru-RU" sz="3000" dirty="0" smtClean="0">
                <a:solidFill>
                  <a:prstClr val="white"/>
                </a:solidFill>
              </a:rPr>
              <a:t>живопись?</a:t>
            </a:r>
            <a:endParaRPr lang="ru-RU" sz="3000" dirty="0" smtClean="0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5301208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3000" dirty="0" smtClean="0">
                <a:solidFill>
                  <a:prstClr val="white"/>
                </a:solidFill>
              </a:rPr>
              <a:t>Какие имена прозвучали на уроке?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0" y="3717032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3000" dirty="0" smtClean="0">
                <a:solidFill>
                  <a:prstClr val="white"/>
                </a:solidFill>
              </a:rPr>
              <a:t>Что </a:t>
            </a:r>
            <a:r>
              <a:rPr lang="ru-RU" sz="3000" dirty="0" smtClean="0">
                <a:solidFill>
                  <a:prstClr val="white"/>
                </a:solidFill>
              </a:rPr>
              <a:t>такое «Небесная красота» и «Земная красота»?</a:t>
            </a:r>
            <a:endParaRPr lang="ru-RU" sz="3000" dirty="0" smtClean="0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0" y="2768928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3000" dirty="0" smtClean="0">
                <a:solidFill>
                  <a:prstClr val="white"/>
                </a:solidFill>
              </a:rPr>
              <a:t>Как понимаем выражение «Живописная музыка» и «Музыкальная живопись»? </a:t>
            </a:r>
            <a:endParaRPr lang="ru-RU" sz="3000" dirty="0" smtClean="0">
              <a:solidFill>
                <a:prstClr val="white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6093296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3000" dirty="0" smtClean="0">
                <a:solidFill>
                  <a:prstClr val="white"/>
                </a:solidFill>
              </a:rPr>
              <a:t>Что запомнилось больше всего?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0" y="1832824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3000" dirty="0" smtClean="0">
                <a:solidFill>
                  <a:prstClr val="white"/>
                </a:solidFill>
              </a:rPr>
              <a:t>С помощью чего авторы передают своё состояние души? </a:t>
            </a:r>
            <a:endParaRPr lang="ru-RU" sz="3000" dirty="0" smtClean="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  <p:bldP spid="13" grpId="0"/>
      <p:bldP spid="15" grpId="0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13" y="0"/>
            <a:ext cx="9132887" cy="6858000"/>
          </a:xfrm>
          <a:prstGeom prst="rect">
            <a:avLst/>
          </a:prstGeom>
          <a:noFill/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396536" cy="6858000"/>
          </a:xfrm>
          <a:noFill/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ru-RU" sz="5400" b="1" dirty="0" smtClean="0">
                <a:solidFill>
                  <a:schemeClr val="bg1"/>
                </a:solidFill>
              </a:rPr>
              <a:t> </a:t>
            </a:r>
            <a:r>
              <a:rPr lang="ru-RU" sz="5400" b="1" dirty="0" smtClean="0"/>
              <a:t>Д/З </a:t>
            </a:r>
          </a:p>
          <a:p>
            <a:pPr>
              <a:buFontTx/>
              <a:buNone/>
            </a:pPr>
            <a:endParaRPr lang="ru-RU" sz="43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ru-RU" sz="4300" b="1" dirty="0" smtClean="0">
                <a:latin typeface="Times New Roman" pitchFamily="18" charset="0"/>
                <a:cs typeface="Times New Roman" pitchFamily="18" charset="0"/>
              </a:rPr>
              <a:t>Всем: Подобрать </a:t>
            </a:r>
            <a:r>
              <a:rPr lang="ru-RU" sz="4300" b="1" dirty="0" smtClean="0">
                <a:latin typeface="Times New Roman" pitchFamily="18" charset="0"/>
                <a:cs typeface="Times New Roman" pitchFamily="18" charset="0"/>
              </a:rPr>
              <a:t>свой музыкальный пример слияния музыки и </a:t>
            </a:r>
            <a:r>
              <a:rPr lang="ru-RU" sz="4300" b="1" dirty="0" smtClean="0">
                <a:latin typeface="Times New Roman" pitchFamily="18" charset="0"/>
                <a:cs typeface="Times New Roman" pitchFamily="18" charset="0"/>
              </a:rPr>
              <a:t>живописи к репродукции  на ст. 80</a:t>
            </a:r>
            <a:endParaRPr lang="ru-RU" sz="43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ru-RU" b="1" dirty="0" smtClean="0">
                <a:solidFill>
                  <a:srgbClr val="00B050"/>
                </a:solidFill>
              </a:rPr>
              <a:t>На выбор</a:t>
            </a:r>
            <a:endParaRPr lang="ru-RU" b="1" dirty="0" smtClean="0">
              <a:solidFill>
                <a:srgbClr val="00B050"/>
              </a:solidFill>
            </a:endParaRPr>
          </a:p>
          <a:p>
            <a:pPr indent="471488">
              <a:buFont typeface="Wingdings" pitchFamily="2" charset="2"/>
              <a:buChar char="v"/>
            </a:pPr>
            <a:r>
              <a:rPr lang="ru-RU" sz="3000" b="1" dirty="0" smtClean="0"/>
              <a:t>  Подобрать </a:t>
            </a:r>
            <a:r>
              <a:rPr lang="ru-RU" sz="3000" b="1" dirty="0" smtClean="0"/>
              <a:t>зрительный ряд к песне «Мама»</a:t>
            </a:r>
            <a:endParaRPr lang="ru-RU" sz="3000" b="1" dirty="0" smtClean="0"/>
          </a:p>
          <a:p>
            <a:pPr indent="471488">
              <a:buFont typeface="Wingdings" pitchFamily="2" charset="2"/>
              <a:buChar char="v"/>
            </a:pPr>
            <a:r>
              <a:rPr lang="ru-RU" sz="3000" b="1" dirty="0" smtClean="0"/>
              <a:t>  </a:t>
            </a:r>
            <a:r>
              <a:rPr lang="ru-RU" sz="3000" b="1" dirty="0" smtClean="0"/>
              <a:t>Подобрать стихотворение про маму</a:t>
            </a:r>
            <a:endParaRPr lang="ru-RU" sz="3000" b="1" dirty="0" smtClean="0"/>
          </a:p>
          <a:p>
            <a:pPr indent="471488">
              <a:buFont typeface="Wingdings" pitchFamily="2" charset="2"/>
              <a:buChar char="v"/>
            </a:pPr>
            <a:r>
              <a:rPr lang="ru-RU" sz="3000" b="1" dirty="0" smtClean="0"/>
              <a:t>  </a:t>
            </a:r>
            <a:r>
              <a:rPr lang="ru-RU" sz="3000" b="1" dirty="0" smtClean="0"/>
              <a:t>Подобрать свой  музыкально-живописный </a:t>
            </a:r>
          </a:p>
          <a:p>
            <a:pPr indent="471488">
              <a:buNone/>
            </a:pPr>
            <a:r>
              <a:rPr lang="ru-RU" sz="3000" b="1" dirty="0" smtClean="0"/>
              <a:t> </a:t>
            </a:r>
            <a:r>
              <a:rPr lang="ru-RU" sz="3000" b="1" dirty="0" smtClean="0"/>
              <a:t>  </a:t>
            </a:r>
            <a:r>
              <a:rPr lang="ru-RU" sz="3000" b="1" dirty="0" smtClean="0"/>
              <a:t>пример слияния музыки и живописи</a:t>
            </a:r>
            <a:endParaRPr lang="ru-RU" sz="3000" b="1" dirty="0" smtClean="0"/>
          </a:p>
          <a:p>
            <a:pPr indent="106363">
              <a:buNone/>
            </a:pPr>
            <a:endParaRPr lang="ru-RU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1" descr="http://img-fotki.yandex.ru/get/4107/med-yuliya.94/0_35684_16913cce_XL"/>
          <p:cNvPicPr>
            <a:picLocks noChangeAspect="1" noChangeArrowheads="1"/>
          </p:cNvPicPr>
          <p:nvPr/>
        </p:nvPicPr>
        <p:blipFill>
          <a:blip r:embed="rId2" cstate="print">
            <a:lum bright="-10000" contrast="20000"/>
          </a:blip>
          <a:srcRect/>
          <a:stretch>
            <a:fillRect/>
          </a:stretch>
        </p:blipFill>
        <p:spPr bwMode="auto">
          <a:xfrm>
            <a:off x="-53768" y="0"/>
            <a:ext cx="9197768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7824" y="5715000"/>
            <a:ext cx="7149480" cy="11430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Остроухов «Сиверко»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97360"/>
            <a:ext cx="9324528" cy="5760640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sz="85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взаимосвязь </a:t>
            </a:r>
          </a:p>
          <a:p>
            <a:pPr algn="ctr">
              <a:buNone/>
            </a:pPr>
            <a:r>
              <a:rPr lang="ru-RU" sz="85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музыки и живописи. Музыкальная живопись и живописная музыка.</a:t>
            </a:r>
            <a:endParaRPr lang="ru-RU" sz="85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61595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48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Тема урока: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http://www.nn.ru/data/forum/images/2011-06/36435425-cib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0"/>
            <a:ext cx="6858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 rot="19084890">
            <a:off x="1313310" y="2836415"/>
            <a:ext cx="33575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Музыка</a:t>
            </a:r>
            <a:endParaRPr lang="ru-RU" sz="6000" b="1" dirty="0"/>
          </a:p>
        </p:txBody>
      </p:sp>
      <p:sp>
        <p:nvSpPr>
          <p:cNvPr id="11" name="Овал 10"/>
          <p:cNvSpPr/>
          <p:nvPr/>
        </p:nvSpPr>
        <p:spPr>
          <a:xfrm>
            <a:off x="3995936" y="1124744"/>
            <a:ext cx="1152128" cy="12241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3995936" y="4437112"/>
            <a:ext cx="1152128" cy="122413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1" name="Picture 7" descr="http://img-fotki.yandex.ru/get/4419/89635038.6d9/0_740bb_1256da11_X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379629">
            <a:off x="2604563" y="-127613"/>
            <a:ext cx="3999428" cy="3611999"/>
          </a:xfrm>
          <a:prstGeom prst="rect">
            <a:avLst/>
          </a:prstGeom>
          <a:noFill/>
        </p:spPr>
      </p:pic>
      <p:pic>
        <p:nvPicPr>
          <p:cNvPr id="1034" name="Picture 10" descr="http://img.mota.ru/upload/wallpapers/2011/08/25/13/01/27443/ViYJG76kx3-1024x600.jpg"/>
          <p:cNvPicPr>
            <a:picLocks noChangeAspect="1" noChangeArrowheads="1"/>
          </p:cNvPicPr>
          <p:nvPr/>
        </p:nvPicPr>
        <p:blipFill>
          <a:blip r:embed="rId4" cstate="print"/>
          <a:srcRect l="13844" t="26144" r="13592" b="24357"/>
          <a:stretch>
            <a:fillRect/>
          </a:stretch>
        </p:blipFill>
        <p:spPr bwMode="auto">
          <a:xfrm rot="18502561">
            <a:off x="3976807" y="3368514"/>
            <a:ext cx="3960440" cy="205047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 rot="18154260">
            <a:off x="3021449" y="4114440"/>
            <a:ext cx="38920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Живопись</a:t>
            </a:r>
            <a:endParaRPr lang="ru-RU" sz="6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3808" y="332656"/>
            <a:ext cx="2376264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КАК?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4" name="Picture 3" descr="http://upload.wikimedia.org/wikipedia/commons/thumb/1/15/Circle-question-red.svg/600px-Circle-question-red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556792"/>
            <a:ext cx="3919166" cy="3919166"/>
          </a:xfrm>
          <a:prstGeom prst="rect">
            <a:avLst/>
          </a:prstGeom>
          <a:noFill/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0" y="692696"/>
            <a:ext cx="9144000" cy="4824536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8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Средства выразительности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8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051720" y="1988840"/>
            <a:ext cx="3240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FF0000"/>
                </a:solidFill>
                <a:latin typeface="Arial Black" pitchFamily="34" charset="0"/>
              </a:rPr>
              <a:t>Средства музыкальной выразительности</a:t>
            </a:r>
            <a:endParaRPr lang="ru-RU" sz="2400" b="1" i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1" name="TextBox 10">
            <a:hlinkClick r:id="" action="ppaction://noaction" highlightClick="1"/>
            <a:hlinkHover r:id="" action="ppaction://noaction" highlightClick="1"/>
          </p:cNvPr>
          <p:cNvSpPr txBox="1"/>
          <p:nvPr/>
        </p:nvSpPr>
        <p:spPr>
          <a:xfrm rot="1369350">
            <a:off x="5398789" y="3350639"/>
            <a:ext cx="3240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Нюансы (динамика звука)</a:t>
            </a:r>
            <a:endParaRPr lang="ru-RU" sz="2400" b="1" i="1" dirty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12" name="TextBox 11">
            <a:hlinkClick r:id="rId3" action="ppaction://hlinksldjump"/>
          </p:cNvPr>
          <p:cNvSpPr txBox="1"/>
          <p:nvPr/>
        </p:nvSpPr>
        <p:spPr>
          <a:xfrm rot="21405362">
            <a:off x="-530101" y="2656217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  <a:hlinkClick r:id="rId3" action="ppaction://hlinksldjump"/>
              </a:rPr>
              <a:t>Лад</a:t>
            </a:r>
            <a:endParaRPr lang="ru-RU" sz="2400" b="1" i="1" dirty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21" name="TextBox 20">
            <a:hlinkClick r:id="rId4" action="ppaction://hlinksldjump"/>
          </p:cNvPr>
          <p:cNvSpPr txBox="1"/>
          <p:nvPr/>
        </p:nvSpPr>
        <p:spPr>
          <a:xfrm rot="19686659">
            <a:off x="4436368" y="782380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ED13AA"/>
                </a:solidFill>
                <a:latin typeface="Arial Black" pitchFamily="34" charset="0"/>
              </a:rPr>
              <a:t>Жанр</a:t>
            </a:r>
            <a:endParaRPr lang="ru-RU" sz="2400" b="1" i="1" dirty="0">
              <a:solidFill>
                <a:srgbClr val="ED13AA"/>
              </a:solidFill>
              <a:latin typeface="Arial Black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 rot="21117439">
            <a:off x="5887280" y="1781202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00B0F0"/>
                </a:solidFill>
                <a:latin typeface="Arial Black" pitchFamily="34" charset="0"/>
              </a:rPr>
              <a:t>Интонация</a:t>
            </a:r>
            <a:endParaRPr lang="ru-RU" sz="2400" b="1" i="1" dirty="0">
              <a:solidFill>
                <a:srgbClr val="00B0F0"/>
              </a:solidFill>
              <a:latin typeface="Arial Black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 rot="17162944">
            <a:off x="1461332" y="5006318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smtClean="0">
                <a:solidFill>
                  <a:srgbClr val="FF0000"/>
                </a:solidFill>
                <a:latin typeface="Arial Black" pitchFamily="34" charset="0"/>
              </a:rPr>
              <a:t>Ритм</a:t>
            </a:r>
            <a:endParaRPr lang="ru-RU" sz="2400" b="1" i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 rot="19686659">
            <a:off x="-122586" y="4034039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FF0000"/>
                </a:solidFill>
                <a:latin typeface="Arial Black" pitchFamily="34" charset="0"/>
              </a:rPr>
              <a:t>регистр</a:t>
            </a:r>
            <a:endParaRPr lang="ru-RU" sz="2400" b="1" i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25" name="TextBox 24">
            <a:hlinkClick r:id="rId3" action="ppaction://hlinksldjump"/>
          </p:cNvPr>
          <p:cNvSpPr txBox="1"/>
          <p:nvPr/>
        </p:nvSpPr>
        <p:spPr>
          <a:xfrm rot="3420189">
            <a:off x="3822598" y="4670634"/>
            <a:ext cx="3240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7030A0"/>
                </a:solidFill>
                <a:latin typeface="Arial Black" pitchFamily="34" charset="0"/>
              </a:rPr>
              <a:t>Мелодический рисунок</a:t>
            </a:r>
            <a:endParaRPr lang="ru-RU" sz="2400" b="1" i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26" name="TextBox 25">
            <a:hlinkClick r:id="" action="ppaction://noaction"/>
          </p:cNvPr>
          <p:cNvSpPr txBox="1"/>
          <p:nvPr/>
        </p:nvSpPr>
        <p:spPr>
          <a:xfrm rot="19686659">
            <a:off x="560982" y="1153719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00B050"/>
                </a:solidFill>
                <a:latin typeface="Arial Black" pitchFamily="34" charset="0"/>
              </a:rPr>
              <a:t>Тембр</a:t>
            </a:r>
            <a:endParaRPr lang="ru-RU" sz="2400" i="1" dirty="0">
              <a:solidFill>
                <a:srgbClr val="00B050"/>
              </a:solidFill>
              <a:latin typeface="Arial Black" pitchFamily="34" charset="0"/>
            </a:endParaRPr>
          </a:p>
        </p:txBody>
      </p:sp>
      <p:sp>
        <p:nvSpPr>
          <p:cNvPr id="27" name="TextBox 26">
            <a:hlinkClick r:id="rId5" action="ppaction://hlinksldjump"/>
          </p:cNvPr>
          <p:cNvSpPr txBox="1"/>
          <p:nvPr/>
        </p:nvSpPr>
        <p:spPr>
          <a:xfrm rot="21078617">
            <a:off x="2428036" y="242134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0070C0"/>
                </a:solidFill>
                <a:latin typeface="Arial Black" pitchFamily="34" charset="0"/>
              </a:rPr>
              <a:t>Темп</a:t>
            </a:r>
            <a:endParaRPr lang="ru-RU" sz="2400" b="1" i="1" dirty="0">
              <a:solidFill>
                <a:srgbClr val="0070C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upload.wikimedia.org/wikipedia/commons/thumb/1/15/Circle-question-red.svg/600px-Circle-question-red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556792"/>
            <a:ext cx="3919166" cy="3919166"/>
          </a:xfrm>
          <a:prstGeom prst="rect">
            <a:avLst/>
          </a:prstGeom>
          <a:noFill/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2915816" y="404664"/>
            <a:ext cx="237626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ЧТО?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0" y="764704"/>
            <a:ext cx="9144000" cy="4824536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8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Красота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8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165304"/>
            <a:ext cx="1331640" cy="692696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Рафаэль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img0.liveinternet.ru/images/attach/c/3/77/222/77222780_Sikstinskaya_madonn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7772" y="0"/>
            <a:ext cx="5023883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165304"/>
            <a:ext cx="1331640" cy="692696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Рафаэль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img0.liveinternet.ru/images/attach/c/3/77/222/77222780_Sikstinskaya_madonn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37772" y="0"/>
            <a:ext cx="5023883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А.Слёзкин (Труба,валторна,оркестр) - Каччини Аве Мария  (audiopoisk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683568" y="594928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0116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81800"/>
          </a:solidFill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«Живописная </a:t>
            </a:r>
            <a:r>
              <a:rPr lang="ru-RU" b="1" dirty="0" smtClean="0">
                <a:solidFill>
                  <a:schemeClr val="bg1"/>
                </a:solidFill>
              </a:rPr>
              <a:t>музыка» это та, которая настолько ярко и убедительно передает впечатления композитора, что мы начинаем, словно бы видеть эти картины, а «музыкальной живописью» называют живопись, наполненную столь тонким поэтическим </a:t>
            </a:r>
            <a:r>
              <a:rPr lang="ru-RU" b="1" dirty="0" smtClean="0">
                <a:solidFill>
                  <a:schemeClr val="bg1"/>
                </a:solidFill>
              </a:rPr>
              <a:t>         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                                                         чувством</a:t>
            </a:r>
            <a:r>
              <a:rPr lang="ru-RU" b="1" dirty="0" smtClean="0">
                <a:solidFill>
                  <a:schemeClr val="bg1"/>
                </a:solidFill>
              </a:rPr>
              <a:t>, что его</a:t>
            </a:r>
            <a:endParaRPr lang="ru-RU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                                                         трудно передать                  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                                                           словами, а можно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                                                         выразить </a:t>
            </a:r>
            <a:r>
              <a:rPr lang="ru-RU" b="1" dirty="0" smtClean="0">
                <a:solidFill>
                  <a:schemeClr val="bg1"/>
                </a:solidFill>
              </a:rPr>
              <a:t>только </a:t>
            </a:r>
            <a:endParaRPr lang="ru-RU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                                                         такой </a:t>
            </a:r>
            <a:r>
              <a:rPr lang="ru-RU" b="1" dirty="0" smtClean="0">
                <a:solidFill>
                  <a:schemeClr val="bg1"/>
                </a:solidFill>
              </a:rPr>
              <a:t>же </a:t>
            </a:r>
            <a:r>
              <a:rPr lang="ru-RU" b="1" dirty="0" smtClean="0">
                <a:solidFill>
                  <a:schemeClr val="bg1"/>
                </a:solidFill>
              </a:rPr>
              <a:t>поэтичной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                                                   </a:t>
            </a:r>
            <a:r>
              <a:rPr lang="ru-RU" b="1" dirty="0" smtClean="0">
                <a:solidFill>
                  <a:schemeClr val="bg1"/>
                </a:solidFill>
              </a:rPr>
              <a:t>мелодией. </a:t>
            </a:r>
            <a:endParaRPr lang="ru-RU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                                                            Д.Б</a:t>
            </a:r>
            <a:r>
              <a:rPr lang="ru-RU" b="1" dirty="0" smtClean="0">
                <a:solidFill>
                  <a:schemeClr val="bg1"/>
                </a:solidFill>
              </a:rPr>
              <a:t>. </a:t>
            </a:r>
            <a:r>
              <a:rPr lang="ru-RU" b="1" dirty="0" err="1" smtClean="0">
                <a:solidFill>
                  <a:schemeClr val="bg1"/>
                </a:solidFill>
              </a:rPr>
              <a:t>Кабалевский</a:t>
            </a:r>
            <a:endParaRPr lang="ru-RU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  <p:pic>
        <p:nvPicPr>
          <p:cNvPr id="1025" name="Picture 1" descr="Как рассказывать детям о музыке?"/>
          <p:cNvPicPr>
            <a:picLocks noChangeAspect="1" noChangeArrowheads="1"/>
          </p:cNvPicPr>
          <p:nvPr/>
        </p:nvPicPr>
        <p:blipFill>
          <a:blip r:embed="rId2" cstate="print"/>
          <a:srcRect r="16001" b="54408"/>
          <a:stretch>
            <a:fillRect/>
          </a:stretch>
        </p:blipFill>
        <p:spPr bwMode="auto">
          <a:xfrm>
            <a:off x="0" y="2780928"/>
            <a:ext cx="5292080" cy="37197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231</Words>
  <Application>Microsoft Office PowerPoint</Application>
  <PresentationFormat>Экран (4:3)</PresentationFormat>
  <Paragraphs>52</Paragraphs>
  <Slides>16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КАК?</vt:lpstr>
      <vt:lpstr>Слайд 5</vt:lpstr>
      <vt:lpstr>Слайд 6</vt:lpstr>
      <vt:lpstr>Рафаэль</vt:lpstr>
      <vt:lpstr>Рафаэль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Остроухов «Сиверко»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Три вечные струны: молитва, песнь, любовь! Счастлив, кому дано познать отраду вашу, Кто чашу радости и горькой скорби чашу Благословлял всегда с любовью и мольбой И песни внутренней был арфою живой! Петр Вяземский.</dc:title>
  <dc:creator>имл</dc:creator>
  <cp:lastModifiedBy>учитель</cp:lastModifiedBy>
  <cp:revision>48</cp:revision>
  <dcterms:created xsi:type="dcterms:W3CDTF">2012-12-18T10:59:47Z</dcterms:created>
  <dcterms:modified xsi:type="dcterms:W3CDTF">2012-12-22T15:05:03Z</dcterms:modified>
</cp:coreProperties>
</file>