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56" r:id="rId3"/>
    <p:sldId id="263" r:id="rId4"/>
    <p:sldId id="265" r:id="rId5"/>
    <p:sldId id="258" r:id="rId6"/>
    <p:sldId id="266" r:id="rId7"/>
    <p:sldId id="257" r:id="rId8"/>
    <p:sldId id="267" r:id="rId9"/>
    <p:sldId id="259" r:id="rId10"/>
    <p:sldId id="268" r:id="rId11"/>
    <p:sldId id="264" r:id="rId12"/>
    <p:sldId id="269" r:id="rId13"/>
    <p:sldId id="261" r:id="rId14"/>
    <p:sldId id="270" r:id="rId15"/>
    <p:sldId id="260" r:id="rId16"/>
    <p:sldId id="271" r:id="rId17"/>
    <p:sldId id="262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D13AA"/>
    <a:srgbClr val="F3BE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5322-5676-422E-9F7C-330D1660F6CD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0E79E-40F0-4A24-A4BC-2CE92451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D4C2-BCE7-4B90-9EC0-868115153BA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857628"/>
            <a:ext cx="5286412" cy="2370145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Средства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музыкальной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выразительности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  <a:hlinkClick r:id="rId4" action="ppaction://hlinksldjump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Интонация 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душа музыки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Интонация (от латинского «</a:t>
            </a:r>
            <a:r>
              <a:rPr lang="ru-RU" b="1" dirty="0" err="1" smtClean="0">
                <a:solidFill>
                  <a:srgbClr val="C00000"/>
                </a:solidFill>
              </a:rPr>
              <a:t>интоно</a:t>
            </a:r>
            <a:r>
              <a:rPr lang="ru-RU" b="1" dirty="0" smtClean="0">
                <a:solidFill>
                  <a:srgbClr val="C00000"/>
                </a:solidFill>
              </a:rPr>
              <a:t>» — «громко произношу») </a:t>
            </a:r>
            <a:r>
              <a:rPr lang="ru-RU" dirty="0" smtClean="0"/>
              <a:t>—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 широком смысле: воплощение художественного образа в музыкальных звуках. Ее называют душой музыки, основой музыкального мышления и общения. </a:t>
            </a:r>
            <a:endParaRPr lang="en-US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интонация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(ласки, сочувствия, участия, материнского или любовного привета, сострадания, дружеской поддержки).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Интонация — единство звука и смысла.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Слово называет явление, интонация же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заставляет ощутить и пережить его.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F:\N744410A41E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619532"/>
            <a:ext cx="2627785" cy="323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rId3" action="ppaction://hlinksldjump"/>
              </a:rPr>
              <a:t>Нюансы (динамика звука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Динамика</a:t>
            </a:r>
            <a:r>
              <a:rPr lang="en-US" b="1" i="1" dirty="0" smtClean="0">
                <a:solidFill>
                  <a:srgbClr val="FF0000"/>
                </a:solidFill>
              </a:rPr>
              <a:t> (</a:t>
            </a:r>
            <a:r>
              <a:rPr lang="ru-RU" b="1" i="1" dirty="0" smtClean="0">
                <a:solidFill>
                  <a:srgbClr val="FF0000"/>
                </a:solidFill>
              </a:rPr>
              <a:t>нюансы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Динамика </a:t>
            </a:r>
            <a:r>
              <a:rPr lang="ru-RU" i="1" dirty="0" smtClean="0">
                <a:solidFill>
                  <a:srgbClr val="FF0000"/>
                </a:solidFill>
              </a:rPr>
              <a:t>(от греч. </a:t>
            </a:r>
            <a:r>
              <a:rPr lang="ru-RU" i="1" dirty="0" err="1" smtClean="0">
                <a:solidFill>
                  <a:srgbClr val="FF0000"/>
                </a:solidFill>
              </a:rPr>
              <a:t>dynamikos</a:t>
            </a:r>
            <a:r>
              <a:rPr lang="ru-RU" i="1" dirty="0" smtClean="0">
                <a:solidFill>
                  <a:srgbClr val="FF0000"/>
                </a:solidFill>
              </a:rPr>
              <a:t> - силовой) </a:t>
            </a:r>
            <a:r>
              <a:rPr lang="ru-RU" dirty="0" smtClean="0"/>
              <a:t>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Сила, громкость звучания. 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en-US" sz="39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iano</a:t>
            </a:r>
            <a:r>
              <a:rPr lang="ru-RU" sz="39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</a:t>
            </a:r>
            <a:r>
              <a:rPr lang="ru-RU" sz="39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тихо</a:t>
            </a:r>
            <a:r>
              <a:rPr lang="en-US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</a:t>
            </a:r>
            <a:r>
              <a:rPr lang="en-US" sz="3900" b="1" dirty="0" err="1" smtClean="0">
                <a:solidFill>
                  <a:srgbClr val="C00000"/>
                </a:solidFill>
                <a:latin typeface="Monotype Corsiva" pitchFamily="66" charset="0"/>
              </a:rPr>
              <a:t>ƒ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orte</a:t>
            </a:r>
            <a:r>
              <a:rPr lang="en-US" sz="3900" b="1" dirty="0" smtClean="0">
                <a:latin typeface="Monotype Corsiva" pitchFamily="66" charset="0"/>
              </a:rPr>
              <a:t> </a:t>
            </a:r>
            <a:r>
              <a:rPr lang="ru-RU" sz="3900" b="1" dirty="0" smtClean="0">
                <a:latin typeface="Monotype Corsiva" pitchFamily="66" charset="0"/>
              </a:rPr>
              <a:t>-</a:t>
            </a:r>
            <a:r>
              <a:rPr lang="en-US" sz="3900" b="1" dirty="0" smtClean="0">
                <a:latin typeface="Monotype Corsiva" pitchFamily="66" charset="0"/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громко </a:t>
            </a:r>
            <a:endParaRPr lang="ru-RU" sz="39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</a:t>
            </a:r>
            <a:r>
              <a:rPr lang="en-US" sz="43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</a:t>
            </a:r>
            <a:r>
              <a:rPr lang="en-US" sz="3900" b="1" dirty="0" smtClean="0">
                <a:solidFill>
                  <a:srgbClr val="C00000"/>
                </a:solidFill>
                <a:latin typeface="Monotype Corsiva" pitchFamily="66" charset="0"/>
              </a:rPr>
              <a:t>ƒ</a:t>
            </a:r>
            <a:endParaRPr lang="en-US" sz="39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crescendo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ƒ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en-US" sz="4300" b="1" dirty="0" err="1" smtClean="0">
                <a:solidFill>
                  <a:srgbClr val="C00000"/>
                </a:solidFill>
                <a:latin typeface="Monotype Corsiva" pitchFamily="66" charset="0"/>
              </a:rPr>
              <a:t>ff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ortissimo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ƒ                      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diminuendo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ezzo </a:t>
            </a:r>
            <a:r>
              <a:rPr lang="ru-RU" b="1" dirty="0" smtClean="0">
                <a:latin typeface="Monotype Corsiva" pitchFamily="66" charset="0"/>
              </a:rPr>
              <a:t>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очень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83768" y="2348880"/>
            <a:ext cx="2016224" cy="288032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83768" y="2636912"/>
            <a:ext cx="2016224" cy="720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9792" y="4653136"/>
            <a:ext cx="1512168" cy="144016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99792" y="4797152"/>
            <a:ext cx="1512168" cy="14401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11760" y="3501008"/>
            <a:ext cx="2016224" cy="288032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3789040"/>
            <a:ext cx="2016224" cy="720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websib.ru/fio/works/039/group3/klass5/31m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275" y="4962524"/>
            <a:ext cx="12287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  <a:hlinkClick r:id="rId4" action="ppaction://hlinksldjump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Мелодия (мелодический рисунок)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Мелодия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(греч.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melodia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пение песни от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melos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песнь 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ode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пение) - основная мысль музыкального произведения, выраженная музыкальным  напевом, важнейшее средство музыкальной выразительности. </a:t>
            </a:r>
          </a:p>
          <a:p>
            <a:endParaRPr lang="ru-RU" dirty="0"/>
          </a:p>
        </p:txBody>
      </p:sp>
      <p:pic>
        <p:nvPicPr>
          <p:cNvPr id="2051" name="Picture 3" descr="F:\ce80a1145d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58938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hlinkClick r:id="rId5" action="ppaction://hlinksldjump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греческое слово 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rythmos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» - мерное течение.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Термин этот - не только музыкальный. В нашей жизни все подчинено определенному ритму - и наступление времен года, и смена дня и ночи, и биение сердца.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яркое выразительное средство. Часто именно он определяет характер и даже жанр музыки. Благодаря ритму мы можем, например, отличить марш от вальса, мазурку от польки.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Для каждого из этих жанров характерны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определенные ритмические фигуры,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которые повторяются в течение всего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произведения.</a:t>
            </a:r>
          </a:p>
          <a:p>
            <a:endParaRPr lang="ru-RU" dirty="0"/>
          </a:p>
        </p:txBody>
      </p:sp>
      <p:pic>
        <p:nvPicPr>
          <p:cNvPr id="6146" name="Picture 2" descr="F:\9a7403eb17ba6b023dcd1773e1a553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36334"/>
          </a:xfrm>
          <a:prstGeom prst="rect">
            <a:avLst/>
          </a:prstGeom>
          <a:noFill/>
        </p:spPr>
      </p:pic>
      <p:pic>
        <p:nvPicPr>
          <p:cNvPr id="6147" name="Picture 3" descr="F:\ng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-691" b="12451"/>
          <a:stretch>
            <a:fillRect/>
          </a:stretch>
        </p:blipFill>
        <p:spPr bwMode="auto">
          <a:xfrm>
            <a:off x="6445250" y="3473624"/>
            <a:ext cx="269875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На  каждом  музыкальном  инструменте  </a:t>
            </a:r>
          </a:p>
          <a:p>
            <a:pPr algn="ctr">
              <a:buNone/>
            </a:pPr>
            <a:r>
              <a:rPr lang="ru-RU" i="1" dirty="0" smtClean="0"/>
              <a:t>можно  сыграть  много  разных  звуков,  начиная  с  самого  низкого  ,заканчивая  самым высоким.  Все  звуки  делятся  на  группы или части,  которые  называют :  низкие,</a:t>
            </a:r>
          </a:p>
          <a:p>
            <a:pPr algn="ctr">
              <a:buNone/>
            </a:pPr>
            <a:r>
              <a:rPr lang="ru-RU" i="1" dirty="0" smtClean="0"/>
              <a:t>средние, высокие. Наиболее</a:t>
            </a:r>
          </a:p>
          <a:p>
            <a:pPr>
              <a:buNone/>
            </a:pPr>
            <a:r>
              <a:rPr lang="ru-RU" i="1" dirty="0" smtClean="0"/>
              <a:t>      употребительны  звуки  среднего </a:t>
            </a:r>
          </a:p>
          <a:p>
            <a:pPr>
              <a:buNone/>
            </a:pPr>
            <a:r>
              <a:rPr lang="ru-RU" i="1" dirty="0" smtClean="0"/>
              <a:t>   регистра.  Звуки  каждого регистра </a:t>
            </a:r>
          </a:p>
          <a:p>
            <a:pPr>
              <a:buNone/>
            </a:pPr>
            <a:r>
              <a:rPr lang="ru-RU" i="1" dirty="0" smtClean="0"/>
              <a:t>    имеют  свои  выразительные  и  </a:t>
            </a:r>
          </a:p>
          <a:p>
            <a:pPr>
              <a:buNone/>
            </a:pPr>
            <a:r>
              <a:rPr lang="ru-RU" i="1" dirty="0" smtClean="0"/>
              <a:t>      изобразительные особенности.</a:t>
            </a:r>
            <a:endParaRPr lang="ru-RU" i="1" dirty="0"/>
          </a:p>
        </p:txBody>
      </p:sp>
      <p:pic>
        <p:nvPicPr>
          <p:cNvPr id="6146" name="Picture 2" descr="F:\9a7403eb17ba6b023dcd1773e1a553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36334"/>
          </a:xfrm>
          <a:prstGeom prst="rect">
            <a:avLst/>
          </a:prstGeom>
          <a:noFill/>
        </p:spPr>
      </p:pic>
      <p:pic>
        <p:nvPicPr>
          <p:cNvPr id="6147" name="Picture 3" descr="F:\ng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-691" b="12451"/>
          <a:stretch>
            <a:fillRect/>
          </a:stretch>
        </p:blipFill>
        <p:spPr bwMode="auto">
          <a:xfrm>
            <a:off x="6922356" y="4071942"/>
            <a:ext cx="222164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rId3" action="ppaction://hlinksldjump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Лад - не просто стройность и согласие. Это специальный термин, который означает взаимосвязь звуков между собой, их согласованность, слаженность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8559" y="-8453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Лад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2525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Если вы начнете напевать любую мелодию: песню, танец, отрывок из какого-нибудь инструментального сочинения, то обнаружите, что в любом, произвольном месте остановиться нельзя. И не только потому, что не «уложились» все слова или не закончилось движение танца. Нет: дело в том, что звуки, сочетаясь друг с другом, воспринимаются по-разному. Одни - как устойчивые. На них можно остановиться подольше, вообще закончить движение. На них композитор и заканчивает куплет песни, раздел или всю инструментальную пьесу. На других остановиться никак нельзя: они вызывают ощущение незавершенности и требуют движения дальше, к устойчивому, опорному звуку.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Объединение звуков, различных по высоте и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тяготеющих друг к другу, называется ладом</a:t>
            </a:r>
            <a:r>
              <a:rPr lang="ru-RU" sz="2400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2656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«Хорошо, когда дело ладится, когда в семье лад…»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50912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Мажор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357301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Минор</a:t>
            </a:r>
            <a:endParaRPr lang="ru-RU" sz="3200" b="1" dirty="0"/>
          </a:p>
        </p:txBody>
      </p:sp>
      <p:pic>
        <p:nvPicPr>
          <p:cNvPr id="1029" name="Picture 5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990975"/>
            <a:ext cx="2857500" cy="2867025"/>
          </a:xfrm>
          <a:prstGeom prst="rect">
            <a:avLst/>
          </a:prstGeom>
          <a:noFill/>
        </p:spPr>
      </p:pic>
      <p:pic>
        <p:nvPicPr>
          <p:cNvPr id="11" name="Picture 2" descr="http://www.websib.ru/fio/works/039/group3/klass5/dogd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143380"/>
            <a:ext cx="1976441" cy="251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  <a:hlinkClick r:id="" action="ppaction://noaction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Тембр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Тембр (фр.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timbre</a:t>
            </a:r>
            <a:r>
              <a:rPr lang="ru-RU" sz="3200" b="1" i="1" dirty="0" smtClean="0">
                <a:solidFill>
                  <a:srgbClr val="FF0000"/>
                </a:solidFill>
              </a:rPr>
              <a:t>)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- специфическое качество, характерная окраска звука голоса или инструмента, колорит звучания.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Колорит (от лат. </a:t>
            </a:r>
            <a:r>
              <a:rPr lang="ru-RU" sz="3600" b="1" dirty="0" err="1" smtClean="0">
                <a:solidFill>
                  <a:srgbClr val="FF0000"/>
                </a:solidFill>
              </a:rPr>
              <a:t>color</a:t>
            </a:r>
            <a:r>
              <a:rPr lang="ru-RU" sz="3600" b="1" dirty="0" smtClean="0">
                <a:solidFill>
                  <a:srgbClr val="FF0000"/>
                </a:solidFill>
              </a:rPr>
              <a:t> - цвет) </a:t>
            </a:r>
            <a:r>
              <a:rPr lang="ru-RU" sz="3600" b="1" i="1" dirty="0" smtClean="0">
                <a:solidFill>
                  <a:srgbClr val="002060"/>
                </a:solidFill>
              </a:rPr>
              <a:t>в музыке - преобладающая эмоциональная окраска того или иного эпизода, достигаемая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       использованием различных      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регистров, тембров,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гармонических  и иных                       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   выразительных средств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0a1d681eaa7e25fbd11a05f0df23f50d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6160"/>
            <a:ext cx="3131840" cy="31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hlinkClick r:id="rId5" action="ppaction://hlinksldjump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47456" y="1500174"/>
          <a:ext cx="4896544" cy="516129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tblPr>
              <a:tblGrid>
                <a:gridCol w="2394012"/>
                <a:gridCol w="2502532"/>
              </a:tblGrid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Largo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широко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Lento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протяженно 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Adagio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Grave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очень </a:t>
                      </a:r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медленно, </a:t>
                      </a:r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тяжело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Andante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умеренно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Moderato, Moderately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так же умеренно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Allegretto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оживленно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Allegro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, Fast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быстро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Slow, Slowly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Medium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среднем темпе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Vivatche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удивленно</a:t>
                      </a:r>
                      <a:endParaRPr lang="ru-RU" sz="17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Presto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очень быстро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Accelerando (or </a:t>
                      </a:r>
                      <a:r>
                        <a:rPr lang="en-US" sz="1700" b="1" dirty="0" err="1">
                          <a:solidFill>
                            <a:srgbClr val="C00000"/>
                          </a:solidFill>
                        </a:rPr>
                        <a:t>accet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.)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ускоряя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Ritenutto</a:t>
                      </a:r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(or rit.)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замедляя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Rubatto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немного не в такт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6166"/>
            <a:ext cx="94852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Темпом в музыке называется скорость течения музыкального произведения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 (от ит.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tempo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время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исполнения и характер движения в музыкальном произведении, основное понятие о скорости музыки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441680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темп можно задавать очень точно - в 1816 году немецкий механик 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Мельцел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изобрел метроном - это приспособление для отстукивания ритма – определенного </a:t>
            </a:r>
            <a:r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 ударов 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минуту. </a:t>
            </a:r>
          </a:p>
        </p:txBody>
      </p:sp>
      <p:pic>
        <p:nvPicPr>
          <p:cNvPr id="6" name="Picture 2" descr="http://www.websib.ru/fio/works/039/group3/klass5/31m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275" y="476672"/>
            <a:ext cx="1228725" cy="1895476"/>
          </a:xfrm>
          <a:prstGeom prst="rect">
            <a:avLst/>
          </a:prstGeom>
          <a:noFill/>
        </p:spPr>
      </p:pic>
      <p:pic>
        <p:nvPicPr>
          <p:cNvPr id="5122" name="Picture 2" descr="F:\rosie_metronom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1448743" cy="209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  <a:hlinkClick r:id="rId3" action="ppaction://hlinksldjump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9332"/>
            <a:ext cx="9286908" cy="5448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Жанр (фр.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genre</a:t>
            </a:r>
            <a:r>
              <a:rPr lang="ru-RU" sz="4000" b="1" i="1" dirty="0" smtClean="0">
                <a:solidFill>
                  <a:srgbClr val="FF0000"/>
                </a:solidFill>
              </a:rPr>
              <a:t> - тип, манера) 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Вид музыкального произведения, определяемый по различным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признакам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 характеру тематики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эпический,                                комический),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 природе сюжета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исторический, мифологический),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составу исполнителей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- оперный, балетный, симфонический, вокальный, инструментальный), 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обстоятельствам исполнения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концертный, камерный, бытовой),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особенностям формы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романса, песни, инструментальной или оркестровой миниатюры) 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141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Жанр</a:t>
            </a:r>
          </a:p>
        </p:txBody>
      </p:sp>
      <p:pic>
        <p:nvPicPr>
          <p:cNvPr id="5" name="Picture 5" descr="http://www.websib.ru/fio/works/039/group3/klass5/2b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0"/>
            <a:ext cx="3419872" cy="174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i="1" dirty="0" smtClean="0">
            <a:solidFill>
              <a:srgbClr val="00B050"/>
            </a:solidFill>
            <a:latin typeface="Arial Black" pitchFamily="34" charset="0"/>
            <a:hlinkClick xmlns:r="http://schemas.openxmlformats.org/officeDocument/2006/relationships" r:id="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857</Words>
  <Application>Microsoft Office PowerPoint</Application>
  <PresentationFormat>Экран (4:3)</PresentationFormat>
  <Paragraphs>187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Средства  музыкальной  выразительности</vt:lpstr>
      <vt:lpstr>Слайд 2</vt:lpstr>
      <vt:lpstr>Слайд 3</vt:lpstr>
      <vt:lpstr>Слайд 4</vt:lpstr>
      <vt:lpstr>Тембр Тембр (фр. timbre) - специфическое качество, характерная окраска звука голоса или инструмента, колорит звучания.  </vt:lpstr>
      <vt:lpstr>Слайд 6</vt:lpstr>
      <vt:lpstr>Слайд 7</vt:lpstr>
      <vt:lpstr>Слайд 8</vt:lpstr>
      <vt:lpstr>Слайд 9</vt:lpstr>
      <vt:lpstr>Слайд 10</vt:lpstr>
      <vt:lpstr>Интонация - душа музыки</vt:lpstr>
      <vt:lpstr>Слайд 12</vt:lpstr>
      <vt:lpstr>Динамика (нюансы) </vt:lpstr>
      <vt:lpstr>Слайд 14</vt:lpstr>
      <vt:lpstr>Мелодия (мелодический рисунок) </vt:lpstr>
      <vt:lpstr>Слайд 16</vt:lpstr>
      <vt:lpstr>Ритм</vt:lpstr>
      <vt:lpstr>Слайд 18</vt:lpstr>
      <vt:lpstr>Регистр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62</cp:revision>
  <dcterms:created xsi:type="dcterms:W3CDTF">2011-09-23T06:35:47Z</dcterms:created>
  <dcterms:modified xsi:type="dcterms:W3CDTF">2011-12-20T13:12:08Z</dcterms:modified>
</cp:coreProperties>
</file>