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85" r:id="rId3"/>
    <p:sldId id="258" r:id="rId4"/>
    <p:sldId id="267" r:id="rId5"/>
    <p:sldId id="281" r:id="rId6"/>
    <p:sldId id="260" r:id="rId7"/>
    <p:sldId id="268" r:id="rId8"/>
    <p:sldId id="257" r:id="rId9"/>
    <p:sldId id="283" r:id="rId10"/>
    <p:sldId id="271" r:id="rId11"/>
    <p:sldId id="284" r:id="rId12"/>
    <p:sldId id="261" r:id="rId13"/>
    <p:sldId id="274" r:id="rId14"/>
    <p:sldId id="273" r:id="rId15"/>
    <p:sldId id="280" r:id="rId16"/>
    <p:sldId id="272" r:id="rId17"/>
    <p:sldId id="275" r:id="rId18"/>
    <p:sldId id="265" r:id="rId19"/>
    <p:sldId id="276" r:id="rId20"/>
    <p:sldId id="277" r:id="rId21"/>
    <p:sldId id="270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99FF"/>
    <a:srgbClr val="990099"/>
    <a:srgbClr val="558E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>
        <p:scale>
          <a:sx n="57" d="100"/>
          <a:sy n="57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2A97B-C945-4673-8E00-34B6A2281112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EB01-8F3E-4256-BA02-77A672394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5A13A3-91F8-4096-95F5-7ECD3970FC00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5A13A3-91F8-4096-95F5-7ECD3970FC00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F443-44FD-48F9-BBF9-8F3295393D3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41AB-6F13-4147-8069-65B74660D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F443-44FD-48F9-BBF9-8F3295393D3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41AB-6F13-4147-8069-65B74660D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F443-44FD-48F9-BBF9-8F3295393D3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41AB-6F13-4147-8069-65B74660D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F443-44FD-48F9-BBF9-8F3295393D3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41AB-6F13-4147-8069-65B74660D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F443-44FD-48F9-BBF9-8F3295393D3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41AB-6F13-4147-8069-65B74660D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F443-44FD-48F9-BBF9-8F3295393D3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41AB-6F13-4147-8069-65B74660D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F443-44FD-48F9-BBF9-8F3295393D3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41AB-6F13-4147-8069-65B74660D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F443-44FD-48F9-BBF9-8F3295393D3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41AB-6F13-4147-8069-65B74660D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F443-44FD-48F9-BBF9-8F3295393D3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41AB-6F13-4147-8069-65B74660D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F443-44FD-48F9-BBF9-8F3295393D3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41AB-6F13-4147-8069-65B74660D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F443-44FD-48F9-BBF9-8F3295393D3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41AB-6F13-4147-8069-65B74660D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F443-44FD-48F9-BBF9-8F3295393D3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241AB-6F13-4147-8069-65B74660D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&#1059;&#1059;&#1044;%20&#1085;&#1072;%20&#1084;&#1091;&#1079;&#1099;&#1082;&#1077;\&#1084;&#1086;&#1081;%20&#1091;&#1088;&#1086;&#1082;%205%20&#1082;&#1083;%20&#1084;&#1091;&#1079;&#1099;&#1082;&#1072;%20&#1090;&#1077;&#1072;&#1090;&#1088;&#1072;%20&#1082;&#1080;&#1085;&#1086;%20&#1080;%20&#1090;&#1077;&#1083;&#1077;&#1074;&#1080;&#1076;&#1077;&#1085;&#1080;&#1103;\&#1082;&#1088;&#1072;&#1089;&#1085;&#1072;&#1103;%20&#1096;&#1072;&#1087;&#1086;&#1095;&#1082;&#1072;.wm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9;&#1059;&#1044;%20&#1085;&#1072;%20&#1084;&#1091;&#1079;&#1099;&#1082;&#1077;\&#1084;&#1086;&#1081;%20&#1091;&#1088;&#1086;&#1082;%205%20&#1082;&#1083;%20&#1084;&#1091;&#1079;&#1099;&#1082;&#1072;%20&#1090;&#1077;&#1072;&#1090;&#1088;&#1072;%20&#1082;&#1080;&#1085;&#1086;%20&#1080;%20&#1090;&#1077;&#1083;&#1077;&#1074;&#1080;&#1076;&#1077;&#1085;&#1080;&#1103;\&#1095;&#1072;&#1088;&#1083;&#1080;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9;&#1059;&#1044;%20&#1085;&#1072;%20&#1084;&#1091;&#1079;&#1099;&#1082;&#1077;\&#1084;&#1086;&#1081;%20&#1091;&#1088;&#1086;&#1082;%205%20&#1082;&#1083;%20&#1084;&#1091;&#1079;&#1099;&#1082;&#1072;%20&#1090;&#1077;&#1072;&#1090;&#1088;&#1072;%20&#1082;&#1080;&#1085;&#1086;%20&#1080;%20&#1090;&#1077;&#1083;&#1077;&#1074;&#1080;&#1076;&#1077;&#1085;&#1080;&#1103;\&#1073;&#1091;&#1088;&#1072;&#1090;&#1080;&#1085;&#1086;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9;&#1059;&#1044;%20&#1085;&#1072;%20&#1084;&#1091;&#1079;&#1099;&#1082;&#1077;\&#1084;&#1086;&#1081;%20&#1091;&#1088;&#1086;&#1082;%205%20&#1082;&#1083;%20&#1084;&#1091;&#1079;&#1099;&#1082;&#1072;%20&#1090;&#1077;&#1072;&#1090;&#1088;&#1072;%20&#1082;&#1080;&#1085;&#1086;%20&#1080;%20&#1090;&#1077;&#1083;&#1077;&#1074;&#1080;&#1076;&#1077;&#1085;&#1080;&#1103;\&#1073;&#1091;&#1088;&#1072;&#1090;&#1080;&#1085;&#1086;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file:///H:\&#1059;&#1059;&#1044;%20&#1085;&#1072;%20&#1084;&#1091;&#1079;&#1099;&#1082;&#1077;\&#1084;&#1086;&#1081;%20&#1091;&#1088;&#1086;&#1082;%205%20&#1082;&#1083;%20&#1084;&#1091;&#1079;&#1099;&#1082;&#1072;%20&#1090;&#1077;&#1072;&#1090;&#1088;&#1072;%20&#1082;&#1080;&#1085;&#1086;%20&#1080;%20&#1090;&#1077;&#1083;&#1077;&#1074;&#1080;&#1076;&#1077;&#1085;&#1080;&#1103;\&#1087;&#1088;&#1077;&#1082;&#1088;&#1072;&#1089;&#1085;&#1086;&#1077;%20&#1076;&#1072;&#1083;&#1105;&#1082;&#1086;.mp3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26.png"/><Relationship Id="rId3" Type="http://schemas.openxmlformats.org/officeDocument/2006/relationships/audio" Target="file:///H:\&#1059;&#1059;&#1044;%20&#1085;&#1072;%20&#1084;&#1091;&#1079;&#1099;&#1082;&#1077;\&#1091;&#1088;&#1086;&#1082;\&#1091;&#1088;&#1086;&#1082;5&#1082;&#1083;\tema%203.mp3" TargetMode="External"/><Relationship Id="rId7" Type="http://schemas.openxmlformats.org/officeDocument/2006/relationships/audio" Target="file:///H:\&#1059;&#1059;&#1044;%20&#1085;&#1072;%20&#1084;&#1091;&#1079;&#1099;&#1082;&#1077;\&#1084;&#1086;&#1081;%20&#1091;&#1088;&#1086;&#1082;%205%20&#1082;&#1083;%20&#1084;&#1091;&#1079;&#1099;&#1082;&#1072;%20&#1090;&#1077;&#1072;&#1090;&#1088;&#1072;%20&#1082;&#1080;&#1085;&#1086;%20&#1080;%20&#1090;&#1077;&#1083;&#1077;&#1074;&#1080;&#1076;&#1077;&#1085;&#1080;&#1103;\Tortila.mp3" TargetMode="External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audio" Target="file:///H:\&#1059;&#1059;&#1044;%20&#1085;&#1072;%20&#1084;&#1091;&#1079;&#1099;&#1082;&#1077;\&#1091;&#1088;&#1086;&#1082;\&#1091;&#1088;&#1086;&#1082;5&#1082;&#1083;\aptz%20tema%201.mp3" TargetMode="Externa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audio" Target="../media/audio1.wav"/><Relationship Id="rId6" Type="http://schemas.openxmlformats.org/officeDocument/2006/relationships/audio" Target="file:///H:\&#1059;&#1059;&#1044;%20&#1085;&#1072;%20&#1084;&#1091;&#1079;&#1099;&#1082;&#1077;\&#1084;&#1086;&#1081;%20&#1091;&#1088;&#1086;&#1082;%205%20&#1082;&#1083;%20&#1084;&#1091;&#1079;&#1099;&#1082;&#1072;%20&#1090;&#1077;&#1072;&#1090;&#1088;&#1072;%20&#1082;&#1080;&#1085;&#1086;%20&#1080;%20&#1090;&#1077;&#1083;&#1077;&#1074;&#1080;&#1076;&#1077;&#1085;&#1080;&#1103;\&#1052;&#1077;&#1088;&#1080;%20&#1087;&#1086;&#1087;&#1080;&#1085;&#1089;.mp3" TargetMode="External"/><Relationship Id="rId11" Type="http://schemas.openxmlformats.org/officeDocument/2006/relationships/image" Target="../media/image20.jpeg"/><Relationship Id="rId5" Type="http://schemas.openxmlformats.org/officeDocument/2006/relationships/audio" Target="file:///H:\&#1059;&#1059;&#1044;%20&#1085;&#1072;%20&#1084;&#1091;&#1079;&#1099;&#1082;&#1077;\&#1091;&#1088;&#1086;&#1082;\&#1091;&#1088;&#1086;&#1082;5&#1082;&#1083;\biuscheesya%20steklo%201.mp3" TargetMode="External"/><Relationship Id="rId15" Type="http://schemas.openxmlformats.org/officeDocument/2006/relationships/image" Target="../media/image23.png"/><Relationship Id="rId10" Type="http://schemas.openxmlformats.org/officeDocument/2006/relationships/image" Target="../media/image19.jpeg"/><Relationship Id="rId19" Type="http://schemas.openxmlformats.org/officeDocument/2006/relationships/image" Target="../media/image27.png"/><Relationship Id="rId4" Type="http://schemas.openxmlformats.org/officeDocument/2006/relationships/audio" Target="file:///H:\&#1059;&#1059;&#1044;%20&#1085;&#1072;%20&#1084;&#1091;&#1079;&#1099;&#1082;&#1077;\&#1091;&#1088;&#1086;&#1082;\&#1091;&#1088;&#1086;&#1082;5&#1082;&#1083;\byaki-buki%202.mp3" TargetMode="Externa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9;&#1059;&#1044;%20&#1085;&#1072;%20&#1084;&#1091;&#1079;&#1099;&#1082;&#1077;\&#1084;&#1086;&#1081;%20&#1091;&#1088;&#1086;&#1082;%205%20&#1082;&#1083;%20&#1084;&#1091;&#1079;&#1099;&#1082;&#1072;%20&#1090;&#1077;&#1072;&#1090;&#1088;&#1072;%20&#1082;&#1080;&#1085;&#1086;%20&#1080;%20&#1090;&#1077;&#1083;&#1077;&#1074;&#1080;&#1076;&#1077;&#1085;&#1080;&#1103;\&#1084;&#1077;&#1088;&#1080;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yandex.ru/" TargetMode="External"/><Relationship Id="rId2" Type="http://schemas.openxmlformats.org/officeDocument/2006/relationships/hyperlink" Target="http://muzanato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animatika.narod.ru/" TargetMode="External"/><Relationship Id="rId5" Type="http://schemas.openxmlformats.org/officeDocument/2006/relationships/hyperlink" Target="http://www.sakharov.innov.ru/" TargetMode="External"/><Relationship Id="rId4" Type="http://schemas.openxmlformats.org/officeDocument/2006/relationships/hyperlink" Target="http://rupoem.ru/marsha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9;&#1059;&#1044;%20&#1085;&#1072;%20&#1084;&#1091;&#1079;&#1099;&#1082;&#1077;\&#1084;&#1086;&#1081;%20&#1091;&#1088;&#1086;&#1082;%205%20&#1082;&#1083;%20&#1084;&#1091;&#1079;&#1099;&#1082;&#1072;%20&#1090;&#1077;&#1072;&#1090;&#1088;&#1072;%20&#1082;&#1080;&#1085;&#1086;%20&#1080;%20&#1090;&#1077;&#1083;&#1077;&#1074;&#1080;&#1076;&#1077;&#1085;&#1080;&#1103;\&#1087;&#1077;&#1089;&#1085;&#1103;%20&#1089;&#1086;&#1083;&#1100;&#1074;&#1077;&#1081;&#1075;.wma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красная шапоч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8763" y="0"/>
            <a:ext cx="1220152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5333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Музыка может показать миллионам людей то, что делается в душе  одного человека, </a:t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и одному человеку  открыть то, </a:t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чем наполнена душа всего человечества. </a:t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                             Для </a:t>
            </a:r>
            <a:r>
              <a:rPr lang="ru-RU" sz="400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искусства –</a:t>
            </a:r>
            <a:br>
              <a:rPr lang="ru-RU" sz="400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                                     это 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равные величины.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Дмитрий Шостакович 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http://upload.wikimedia.org/wikipedia/commons/9/94/Russia-2000-stamp-Dmitri_Shostakovich.jpg"/>
          <p:cNvPicPr>
            <a:picLocks noChangeAspect="1" noChangeArrowheads="1"/>
          </p:cNvPicPr>
          <p:nvPr/>
        </p:nvPicPr>
        <p:blipFill>
          <a:blip r:embed="rId2" cstate="print"/>
          <a:srcRect l="5969" t="20533" r="38228" b="17868"/>
          <a:stretch>
            <a:fillRect/>
          </a:stretch>
        </p:blipFill>
        <p:spPr bwMode="auto">
          <a:xfrm>
            <a:off x="0" y="3212976"/>
            <a:ext cx="463912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чарл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476672" y="0"/>
            <a:ext cx="1217295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уратино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48680" y="0"/>
            <a:ext cx="12776487" cy="71811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уратино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48680" y="0"/>
            <a:ext cx="12776487" cy="71811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212976"/>
            <a:ext cx="133164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соль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3040" y="1124744"/>
            <a:ext cx="864096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3040" y="2564904"/>
            <a:ext cx="864096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3040" y="2204864"/>
            <a:ext cx="864096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3040" y="1844824"/>
            <a:ext cx="864096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3040" y="1484784"/>
            <a:ext cx="864096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7664" y="1556792"/>
            <a:ext cx="864096" cy="864096"/>
          </a:xfrm>
          <a:prstGeom prst="rect">
            <a:avLst/>
          </a:prstGeom>
          <a:noFill/>
        </p:spPr>
      </p:pic>
      <p:pic>
        <p:nvPicPr>
          <p:cNvPr id="16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47864" y="1412776"/>
            <a:ext cx="864096" cy="864096"/>
          </a:xfrm>
          <a:prstGeom prst="rect">
            <a:avLst/>
          </a:prstGeom>
          <a:noFill/>
        </p:spPr>
      </p:pic>
      <p:pic>
        <p:nvPicPr>
          <p:cNvPr id="17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99992" y="1700808"/>
            <a:ext cx="864096" cy="864096"/>
          </a:xfrm>
          <a:prstGeom prst="rect">
            <a:avLst/>
          </a:prstGeom>
          <a:noFill/>
        </p:spPr>
      </p:pic>
      <p:pic>
        <p:nvPicPr>
          <p:cNvPr id="18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6136" y="1916832"/>
            <a:ext cx="864096" cy="864096"/>
          </a:xfrm>
          <a:prstGeom prst="rect">
            <a:avLst/>
          </a:prstGeom>
          <a:noFill/>
        </p:spPr>
      </p:pic>
      <p:pic>
        <p:nvPicPr>
          <p:cNvPr id="19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2204864"/>
            <a:ext cx="792088" cy="1008112"/>
          </a:xfrm>
          <a:prstGeom prst="rect">
            <a:avLst/>
          </a:prstGeom>
          <a:noFill/>
        </p:spPr>
      </p:pic>
      <p:pic>
        <p:nvPicPr>
          <p:cNvPr id="20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6611"/>
              </a:clrFrom>
              <a:clrTo>
                <a:srgbClr val="F96611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4368" y="2132856"/>
            <a:ext cx="864096" cy="864096"/>
          </a:xfrm>
          <a:prstGeom prst="rect">
            <a:avLst/>
          </a:prstGeom>
          <a:noFill/>
        </p:spPr>
      </p:pic>
      <p:pic>
        <p:nvPicPr>
          <p:cNvPr id="21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2248068"/>
            <a:ext cx="792088" cy="1036915"/>
          </a:xfrm>
          <a:prstGeom prst="rect">
            <a:avLst/>
          </a:prstGeom>
          <a:noFill/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2555776" y="3284984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491880" y="3284984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644008" y="3356992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411760" y="3068960"/>
            <a:ext cx="720080" cy="0"/>
          </a:xfrm>
          <a:prstGeom prst="line">
            <a:avLst/>
          </a:prstGeom>
          <a:ln w="825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5724128" y="3284984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6732240" y="3284984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732240" y="2996952"/>
            <a:ext cx="720080" cy="0"/>
          </a:xfrm>
          <a:prstGeom prst="line">
            <a:avLst/>
          </a:prstGeom>
          <a:ln w="825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img.gorodgid.ru/files/2011/3/13/30498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260648"/>
            <a:ext cx="1547664" cy="3024336"/>
          </a:xfrm>
          <a:prstGeom prst="rect">
            <a:avLst/>
          </a:prstGeom>
          <a:noFill/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7812360" y="3212976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043608" y="6281936"/>
            <a:ext cx="133164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соль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03040" y="4049688"/>
            <a:ext cx="864096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03040" y="5489848"/>
            <a:ext cx="864096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03040" y="5129808"/>
            <a:ext cx="864096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03040" y="4769768"/>
            <a:ext cx="864096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03040" y="4409728"/>
            <a:ext cx="864096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7664" y="4481736"/>
            <a:ext cx="864096" cy="864096"/>
          </a:xfrm>
          <a:prstGeom prst="rect">
            <a:avLst/>
          </a:prstGeom>
          <a:noFill/>
        </p:spPr>
      </p:pic>
      <p:pic>
        <p:nvPicPr>
          <p:cNvPr id="47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47864" y="4337720"/>
            <a:ext cx="864096" cy="864096"/>
          </a:xfrm>
          <a:prstGeom prst="rect">
            <a:avLst/>
          </a:prstGeom>
          <a:noFill/>
        </p:spPr>
      </p:pic>
      <p:pic>
        <p:nvPicPr>
          <p:cNvPr id="48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99992" y="4077072"/>
            <a:ext cx="864096" cy="864096"/>
          </a:xfrm>
          <a:prstGeom prst="rect">
            <a:avLst/>
          </a:prstGeom>
          <a:noFill/>
        </p:spPr>
      </p:pic>
      <p:pic>
        <p:nvPicPr>
          <p:cNvPr id="49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5580112" y="4293096"/>
            <a:ext cx="864096" cy="1152128"/>
          </a:xfrm>
          <a:prstGeom prst="rect">
            <a:avLst/>
          </a:prstGeom>
          <a:noFill/>
        </p:spPr>
      </p:pic>
      <p:pic>
        <p:nvPicPr>
          <p:cNvPr id="52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3768" y="5173012"/>
            <a:ext cx="792088" cy="1036915"/>
          </a:xfrm>
          <a:prstGeom prst="rect">
            <a:avLst/>
          </a:prstGeom>
          <a:noFill/>
        </p:spPr>
      </p:pic>
      <p:sp>
        <p:nvSpPr>
          <p:cNvPr id="53" name="Заголовок 1"/>
          <p:cNvSpPr txBox="1">
            <a:spLocks/>
          </p:cNvSpPr>
          <p:nvPr/>
        </p:nvSpPr>
        <p:spPr>
          <a:xfrm>
            <a:off x="2483768" y="6281936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3491880" y="6281936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4572000" y="6281936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2411760" y="5993904"/>
            <a:ext cx="720080" cy="0"/>
          </a:xfrm>
          <a:prstGeom prst="line">
            <a:avLst/>
          </a:prstGeom>
          <a:ln w="825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Заголовок 1"/>
          <p:cNvSpPr txBox="1">
            <a:spLocks/>
          </p:cNvSpPr>
          <p:nvPr/>
        </p:nvSpPr>
        <p:spPr>
          <a:xfrm>
            <a:off x="5724128" y="6281936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8028384" y="6381328"/>
            <a:ext cx="79208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876256" y="6353944"/>
            <a:ext cx="7920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" name="Picture 4" descr="http://img.gorodgid.ru/files/2011/3/13/30498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3212976"/>
            <a:ext cx="1547664" cy="3024336"/>
          </a:xfrm>
          <a:prstGeom prst="rect">
            <a:avLst/>
          </a:prstGeom>
          <a:noFill/>
        </p:spPr>
      </p:pic>
      <p:pic>
        <p:nvPicPr>
          <p:cNvPr id="62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6660232" y="4149080"/>
            <a:ext cx="864096" cy="1080120"/>
          </a:xfrm>
          <a:prstGeom prst="rect">
            <a:avLst/>
          </a:prstGeom>
          <a:noFill/>
        </p:spPr>
      </p:pic>
      <p:pic>
        <p:nvPicPr>
          <p:cNvPr id="63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7740352" y="4293096"/>
            <a:ext cx="864096" cy="1152128"/>
          </a:xfrm>
          <a:prstGeom prst="rect">
            <a:avLst/>
          </a:prstGeom>
          <a:noFill/>
        </p:spPr>
      </p:pic>
      <p:cxnSp>
        <p:nvCxnSpPr>
          <p:cNvPr id="64" name="Прямая соединительная линия 63"/>
          <p:cNvCxnSpPr/>
          <p:nvPr/>
        </p:nvCxnSpPr>
        <p:spPr>
          <a:xfrm flipV="1">
            <a:off x="9144000" y="1124744"/>
            <a:ext cx="0" cy="1440160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9144000" y="4005064"/>
            <a:ext cx="0" cy="1440160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0" y="4005064"/>
            <a:ext cx="0" cy="1440160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0" y="1124744"/>
            <a:ext cx="0" cy="1440160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6611"/>
              </a:clrFrom>
              <a:clrTo>
                <a:srgbClr val="F96611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9916" b="3677"/>
          <a:stretch>
            <a:fillRect/>
          </a:stretch>
        </p:blipFill>
        <p:spPr bwMode="auto">
          <a:xfrm rot="1563623" flipH="1">
            <a:off x="8752005" y="1529609"/>
            <a:ext cx="308527" cy="4513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33" grpId="0"/>
      <p:bldP spid="34" grpId="0"/>
      <p:bldP spid="37" grpId="0"/>
      <p:bldP spid="40" grpId="0"/>
      <p:bldP spid="53" grpId="0"/>
      <p:bldP spid="54" grpId="0"/>
      <p:bldP spid="55" grpId="0"/>
      <p:bldP spid="57" grpId="0"/>
      <p:bldP spid="58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76256" y="0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prstClr val="white"/>
                </a:solidFill>
              </a:rPr>
              <a:t>Рефлексия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797152"/>
            <a:ext cx="68762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dirty="0" smtClean="0">
                <a:solidFill>
                  <a:prstClr val="white"/>
                </a:solidFill>
              </a:rPr>
              <a:t>Что нового узнали на уроке?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7667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dirty="0" smtClean="0">
                <a:solidFill>
                  <a:prstClr val="white"/>
                </a:solidFill>
              </a:rPr>
              <a:t>Что стало бы с литературой, если бы не было музыки?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6288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dirty="0" smtClean="0">
                <a:solidFill>
                  <a:prstClr val="white"/>
                </a:solidFill>
              </a:rPr>
              <a:t>Соперники или друзья музыка и литература?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21297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dirty="0" smtClean="0">
                <a:solidFill>
                  <a:prstClr val="white"/>
                </a:solidFill>
              </a:rPr>
              <a:t>Какую роль играет музыка в Кино, в Театре и на Телевидении?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22108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dirty="0" smtClean="0">
                <a:solidFill>
                  <a:prstClr val="white"/>
                </a:solidFill>
              </a:rPr>
              <a:t>Какие имена прозвучали на уроке?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30120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dirty="0" smtClean="0">
                <a:solidFill>
                  <a:prstClr val="white"/>
                </a:solidFill>
              </a:rPr>
              <a:t>Что запомнилось больше всего?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5273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dirty="0" smtClean="0">
                <a:solidFill>
                  <a:prstClr val="white"/>
                </a:solidFill>
              </a:rPr>
              <a:t>Что стало бы с музыкой, если бы не было литературы?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20486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dirty="0" smtClean="0">
                <a:solidFill>
                  <a:prstClr val="white"/>
                </a:solidFill>
              </a:rPr>
              <a:t>Каких видов искусства не существовало бы, если бы не было ни музыки ни литературы?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80526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dirty="0" smtClean="0">
                <a:solidFill>
                  <a:prstClr val="white"/>
                </a:solidFill>
              </a:rPr>
              <a:t>Какой вид искусства вам нравится более всего?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396536" cy="6858000"/>
          </a:xfrm>
          <a:noFill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r>
              <a:rPr lang="ru-RU" sz="5400" b="1" dirty="0" smtClean="0"/>
              <a:t>Д/З</a:t>
            </a:r>
          </a:p>
          <a:p>
            <a:pPr>
              <a:buFontTx/>
              <a:buNone/>
            </a:pPr>
            <a:r>
              <a:rPr lang="ru-RU" b="1" dirty="0" smtClean="0"/>
              <a:t> 1 ряд: Интересные факты возникновения Музыки</a:t>
            </a:r>
          </a:p>
          <a:p>
            <a:pPr>
              <a:buFontTx/>
              <a:buNone/>
            </a:pPr>
            <a:r>
              <a:rPr lang="ru-RU" b="1" dirty="0" smtClean="0"/>
              <a:t> 2 ряд: Интересные факты возникновения Театра</a:t>
            </a:r>
          </a:p>
          <a:p>
            <a:pPr>
              <a:buFontTx/>
              <a:buNone/>
            </a:pPr>
            <a:r>
              <a:rPr lang="ru-RU" b="1" dirty="0" smtClean="0"/>
              <a:t> 3 ряд: Интересные факты возникновения Кино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Дополнительно  (на выбор)</a:t>
            </a:r>
          </a:p>
          <a:p>
            <a:pPr indent="471488">
              <a:buFont typeface="Wingdings" pitchFamily="2" charset="2"/>
              <a:buChar char="v"/>
            </a:pPr>
            <a:r>
              <a:rPr lang="ru-RU" sz="3000" b="1" dirty="0" smtClean="0"/>
              <a:t>  Подобрать Попурри из песен кинофильмов</a:t>
            </a:r>
          </a:p>
          <a:p>
            <a:pPr indent="471488">
              <a:buFont typeface="Wingdings" pitchFamily="2" charset="2"/>
              <a:buChar char="v"/>
            </a:pPr>
            <a:r>
              <a:rPr lang="ru-RU" sz="3000" b="1" dirty="0" smtClean="0"/>
              <a:t>  Придумать загадку или ребус</a:t>
            </a:r>
          </a:p>
          <a:p>
            <a:pPr indent="471488">
              <a:buFont typeface="Wingdings" pitchFamily="2" charset="2"/>
              <a:buChar char="v"/>
            </a:pPr>
            <a:r>
              <a:rPr lang="ru-RU" sz="3000" b="1" dirty="0" smtClean="0"/>
              <a:t>  Сочинить куплет и  припев к песне       </a:t>
            </a:r>
          </a:p>
          <a:p>
            <a:pPr indent="106363">
              <a:buFont typeface="Wingdings" pitchFamily="2" charset="2"/>
              <a:buChar char="v"/>
            </a:pPr>
            <a:r>
              <a:rPr lang="ru-RU" sz="3000" b="1" dirty="0" smtClean="0"/>
              <a:t>    Нарисовать героя мультфильма у которого    </a:t>
            </a:r>
          </a:p>
          <a:p>
            <a:pPr>
              <a:buNone/>
            </a:pPr>
            <a:r>
              <a:rPr lang="ru-RU" sz="3000" b="1" dirty="0" smtClean="0"/>
              <a:t>            есть песня   </a:t>
            </a:r>
          </a:p>
          <a:p>
            <a:pPr indent="22225">
              <a:buFont typeface="Wingdings" pitchFamily="2" charset="2"/>
              <a:buChar char="v"/>
            </a:pPr>
            <a:r>
              <a:rPr lang="ru-RU" sz="3000" b="1" dirty="0" smtClean="0"/>
              <a:t>    Сделать книжку-малютку из любимых </a:t>
            </a:r>
          </a:p>
          <a:p>
            <a:pPr>
              <a:buNone/>
            </a:pPr>
            <a:r>
              <a:rPr lang="ru-RU" sz="3000" b="1" dirty="0" smtClean="0"/>
              <a:t>            мультфильмов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Песни из кинофильмов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29309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 из мультфильмов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big_35732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62839" y="620688"/>
            <a:ext cx="1581161" cy="1138436"/>
          </a:xfrm>
          <a:prstGeom prst="rect">
            <a:avLst/>
          </a:prstGeom>
        </p:spPr>
      </p:pic>
      <p:pic>
        <p:nvPicPr>
          <p:cNvPr id="21" name="Рисунок 20" descr="smile-140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98115" y="5670798"/>
            <a:ext cx="1745885" cy="1187202"/>
          </a:xfrm>
          <a:prstGeom prst="rect">
            <a:avLst/>
          </a:prstGeom>
        </p:spPr>
      </p:pic>
      <p:pic>
        <p:nvPicPr>
          <p:cNvPr id="22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2" cstate="print"/>
          <a:stretch>
            <a:fillRect/>
          </a:stretch>
        </p:blipFill>
        <p:spPr>
          <a:xfrm>
            <a:off x="7380312" y="1628800"/>
            <a:ext cx="304800" cy="304800"/>
          </a:xfrm>
          <a:prstGeom prst="rect">
            <a:avLst/>
          </a:prstGeom>
        </p:spPr>
      </p:pic>
      <p:pic>
        <p:nvPicPr>
          <p:cNvPr id="27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1760" y="1772816"/>
            <a:ext cx="1368549" cy="1368549"/>
          </a:xfrm>
          <a:prstGeom prst="rect">
            <a:avLst/>
          </a:prstGeom>
          <a:noFill/>
        </p:spPr>
      </p:pic>
      <p:pic>
        <p:nvPicPr>
          <p:cNvPr id="28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1844824"/>
            <a:ext cx="1368549" cy="1368549"/>
          </a:xfrm>
          <a:prstGeom prst="rect">
            <a:avLst/>
          </a:prstGeom>
          <a:noFill/>
        </p:spPr>
      </p:pic>
      <p:pic>
        <p:nvPicPr>
          <p:cNvPr id="29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1772816"/>
            <a:ext cx="1368549" cy="1368549"/>
          </a:xfrm>
          <a:prstGeom prst="rect">
            <a:avLst/>
          </a:prstGeom>
          <a:noFill/>
        </p:spPr>
      </p:pic>
      <p:pic>
        <p:nvPicPr>
          <p:cNvPr id="33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869160"/>
            <a:ext cx="1368549" cy="1368549"/>
          </a:xfrm>
          <a:prstGeom prst="rect">
            <a:avLst/>
          </a:prstGeom>
          <a:noFill/>
        </p:spPr>
      </p:pic>
      <p:pic>
        <p:nvPicPr>
          <p:cNvPr id="34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736" y="4941168"/>
            <a:ext cx="1368549" cy="1368549"/>
          </a:xfrm>
          <a:prstGeom prst="rect">
            <a:avLst/>
          </a:prstGeom>
          <a:noFill/>
        </p:spPr>
      </p:pic>
      <p:pic>
        <p:nvPicPr>
          <p:cNvPr id="35" name="Picture 3" descr="j04325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4869160"/>
            <a:ext cx="1368549" cy="1368549"/>
          </a:xfrm>
          <a:prstGeom prst="rect">
            <a:avLst/>
          </a:prstGeom>
          <a:noFill/>
        </p:spPr>
      </p:pic>
      <p:pic>
        <p:nvPicPr>
          <p:cNvPr id="26" name="aptz tema 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683568" y="5733256"/>
            <a:ext cx="304800" cy="304800"/>
          </a:xfrm>
          <a:prstGeom prst="rect">
            <a:avLst/>
          </a:prstGeom>
        </p:spPr>
      </p:pic>
      <p:pic>
        <p:nvPicPr>
          <p:cNvPr id="23" name="tema 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 cstate="print"/>
          <a:stretch>
            <a:fillRect/>
          </a:stretch>
        </p:blipFill>
        <p:spPr>
          <a:xfrm>
            <a:off x="2627784" y="5805264"/>
            <a:ext cx="304800" cy="304800"/>
          </a:xfrm>
          <a:prstGeom prst="rect">
            <a:avLst/>
          </a:prstGeom>
        </p:spPr>
      </p:pic>
      <p:pic>
        <p:nvPicPr>
          <p:cNvPr id="36" name="byaki-buki 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 cstate="print"/>
          <a:stretch>
            <a:fillRect/>
          </a:stretch>
        </p:blipFill>
        <p:spPr>
          <a:xfrm>
            <a:off x="4355976" y="5733256"/>
            <a:ext cx="304800" cy="304800"/>
          </a:xfrm>
          <a:prstGeom prst="rect">
            <a:avLst/>
          </a:prstGeom>
        </p:spPr>
      </p:pic>
      <p:pic>
        <p:nvPicPr>
          <p:cNvPr id="40" name="biuscheesya steklo 1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7" cstate="print"/>
          <a:stretch>
            <a:fillRect/>
          </a:stretch>
        </p:blipFill>
        <p:spPr>
          <a:xfrm>
            <a:off x="7380312" y="5589240"/>
            <a:ext cx="304800" cy="3048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11560" y="26064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Угадай мелодию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95728" y="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Правильно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80312" y="5013176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Мери попинс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8" cstate="print"/>
          <a:stretch>
            <a:fillRect/>
          </a:stretch>
        </p:blipFill>
        <p:spPr>
          <a:xfrm>
            <a:off x="467544" y="2708920"/>
            <a:ext cx="304800" cy="304800"/>
          </a:xfrm>
          <a:prstGeom prst="rect">
            <a:avLst/>
          </a:prstGeom>
        </p:spPr>
      </p:pic>
      <p:pic>
        <p:nvPicPr>
          <p:cNvPr id="31" name="Tortila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9" cstate="print"/>
          <a:stretch>
            <a:fillRect/>
          </a:stretch>
        </p:blipFill>
        <p:spPr>
          <a:xfrm>
            <a:off x="2843808" y="2636912"/>
            <a:ext cx="304800" cy="304800"/>
          </a:xfrm>
          <a:prstGeom prst="rect">
            <a:avLst/>
          </a:prstGeom>
        </p:spPr>
      </p:pic>
      <p:pic>
        <p:nvPicPr>
          <p:cNvPr id="32" name="прекрасное далёко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20" cstate="print"/>
          <a:stretch>
            <a:fillRect/>
          </a:stretch>
        </p:blipFill>
        <p:spPr>
          <a:xfrm>
            <a:off x="4932040" y="27089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36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5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94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90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14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49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33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4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3928" y="332656"/>
            <a:ext cx="176670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prstClr val="white"/>
                </a:solidFill>
              </a:rPr>
              <a:t>Театр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2204864"/>
            <a:ext cx="1672253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prstClr val="white"/>
                </a:solidFill>
              </a:rPr>
              <a:t>Кино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229200"/>
            <a:ext cx="4032448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prstClr val="white"/>
                </a:solidFill>
              </a:rPr>
              <a:t>Телевидение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132856"/>
            <a:ext cx="277115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prstClr val="white"/>
                </a:solidFill>
              </a:rPr>
              <a:t>Музыка</a:t>
            </a:r>
            <a:endParaRPr lang="ru-RU" dirty="0"/>
          </a:p>
        </p:txBody>
      </p:sp>
      <p:pic>
        <p:nvPicPr>
          <p:cNvPr id="1027" name="Picture 3" descr="http://upload.wikimedia.org/wikipedia/commons/thumb/1/15/Circle-question-red.svg/600px-Circle-question-re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3857625" cy="3857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ер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052736" y="0"/>
            <a:ext cx="1220152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287632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Ссылки на используемый материал: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://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muzanator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минусовка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«Песенка Красной шапочки»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http://video.yandex.ru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видео «Про Красную  шапочку»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http://video.yandex.ru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видео  с Чарли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Чаплиным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«Каток»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http://video.yandex.ru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 «Приключения Буратино или Золотой ключик»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http://rupoem.ru/marshak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Русская поэзия С.Маршак  «Питает жизнь»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http://www.sakharov.innov.ru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слова Д.Шостаковича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http://zanimatika.narod.ru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музыкальные загадки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6-tub-ru.yandex.net/i?id=239917184-69-72&amp;n=2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1152128" y="-1133872"/>
            <a:ext cx="6839744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12068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Тема урока: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9144000" cy="4370427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54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algn="ctr"/>
            <a:r>
              <a:rPr lang="ru-RU" sz="5400" dirty="0" smtClean="0">
                <a:solidFill>
                  <a:schemeClr val="bg1"/>
                </a:solidFill>
                <a:ea typeface="+mj-ea"/>
                <a:cs typeface="+mj-cs"/>
              </a:rPr>
              <a:t>Музыка  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ea typeface="+mj-ea"/>
                <a:cs typeface="+mj-cs"/>
              </a:rPr>
              <a:t>в Театре,  в  Кино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ea typeface="+mj-ea"/>
                <a:cs typeface="+mj-cs"/>
              </a:rPr>
              <a:t>    и на Телевидении.</a:t>
            </a:r>
          </a:p>
          <a:p>
            <a:pPr algn="ctr"/>
            <a:endParaRPr lang="ru-RU" sz="4400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-fotki.yandex.ru/get/4418/89635038.6d9/0_740b6_42995085_XL"/>
          <p:cNvPicPr>
            <a:picLocks noChangeAspect="1" noChangeArrowheads="1"/>
          </p:cNvPicPr>
          <p:nvPr/>
        </p:nvPicPr>
        <p:blipFill>
          <a:blip r:embed="rId2" cstate="print">
            <a:lum bright="89000" contrast="-70000"/>
          </a:blip>
          <a:srcRect/>
          <a:stretch>
            <a:fillRect/>
          </a:stretch>
        </p:blipFill>
        <p:spPr bwMode="auto">
          <a:xfrm>
            <a:off x="0" y="-1035496"/>
            <a:ext cx="9396536" cy="8273274"/>
          </a:xfrm>
          <a:prstGeom prst="rect">
            <a:avLst/>
          </a:prstGeom>
          <a:noFill/>
        </p:spPr>
      </p:pic>
      <p:pic>
        <p:nvPicPr>
          <p:cNvPr id="1026" name="Picture 2" descr="http://www.bizme.biz/wp-content/uploads/2011/02/heart-ltr-to-edito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92" y="-1"/>
            <a:ext cx="5832544" cy="58026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8288932">
            <a:off x="4118321" y="2546767"/>
            <a:ext cx="2890664" cy="5809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музыка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3395758">
            <a:off x="2508678" y="2848840"/>
            <a:ext cx="2890664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литература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1920" y="5993904"/>
            <a:ext cx="22538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опера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564904"/>
            <a:ext cx="25202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оперетта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51712" y="2420888"/>
            <a:ext cx="259228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мюзикл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561856"/>
            <a:ext cx="269979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песня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24128" y="5229200"/>
            <a:ext cx="237626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романс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28184" y="3933056"/>
            <a:ext cx="230425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оратория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3568" y="4077072"/>
            <a:ext cx="23762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балет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199784" y="836712"/>
            <a:ext cx="19442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гимн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764704"/>
            <a:ext cx="262778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симфония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347864" y="0"/>
            <a:ext cx="230425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фольклор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051720" y="5085184"/>
            <a:ext cx="230425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кантата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r.gallerix.ru/1809742601/M/810208544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432048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«Пер </a:t>
            </a:r>
            <a:r>
              <a:rPr lang="ru-RU" dirty="0" err="1" smtClean="0">
                <a:solidFill>
                  <a:schemeClr val="bg1"/>
                </a:solidFill>
              </a:rPr>
              <a:t>Гюнт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песня сольвейг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548680"/>
            <a:ext cx="304800" cy="30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lum contrast="18000"/>
          </a:blip>
          <a:srcRect l="3423" t="3413" r="5818" b="10092"/>
          <a:stretch>
            <a:fillRect/>
          </a:stretch>
        </p:blipFill>
        <p:spPr bwMode="auto">
          <a:xfrm>
            <a:off x="6822685" y="2564904"/>
            <a:ext cx="2321315" cy="3288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lum bright="-6000" contrast="18000"/>
          </a:blip>
          <a:srcRect l="1871" t="3218" r="38342" b="26166"/>
          <a:stretch>
            <a:fillRect/>
          </a:stretch>
        </p:blipFill>
        <p:spPr>
          <a:xfrm>
            <a:off x="0" y="2636912"/>
            <a:ext cx="2267744" cy="3204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5589240"/>
            <a:ext cx="2699792" cy="4905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Генрик Ибсен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516216" y="5301208"/>
            <a:ext cx="3131840" cy="633413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Эдвард Григ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6488668"/>
            <a:ext cx="1647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Эдвард Мунк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8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5"/>
          <p:cNvSpPr>
            <a:spLocks noChangeArrowheads="1"/>
          </p:cNvSpPr>
          <p:nvPr/>
        </p:nvSpPr>
        <p:spPr bwMode="auto">
          <a:xfrm rot="16385999" flipH="1">
            <a:off x="1790700" y="1866900"/>
            <a:ext cx="4875213" cy="11414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21"/>
          <p:cNvSpPr>
            <a:spLocks noChangeArrowheads="1"/>
          </p:cNvSpPr>
          <p:nvPr/>
        </p:nvSpPr>
        <p:spPr bwMode="auto">
          <a:xfrm rot="21347271" flipH="1">
            <a:off x="5740400" y="5026025"/>
            <a:ext cx="3429000" cy="8382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20"/>
          <p:cNvSpPr>
            <a:spLocks noChangeArrowheads="1"/>
          </p:cNvSpPr>
          <p:nvPr/>
        </p:nvSpPr>
        <p:spPr bwMode="auto">
          <a:xfrm rot="559971" flipH="1">
            <a:off x="5726113" y="5867400"/>
            <a:ext cx="3429000" cy="6223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 rot="285029">
            <a:off x="7162800" y="6172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3300"/>
                </a:solidFill>
              </a:rPr>
              <a:t>АРХИТЕКТУРА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 rot="-870792">
            <a:off x="7354888" y="5257800"/>
            <a:ext cx="1789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  <a:latin typeface="Arial Rounded MT Bold" pitchFamily="34" charset="0"/>
              </a:rPr>
              <a:t>ЖИВОПИСЬ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 rot="-5527273">
            <a:off x="2158094" y="1324331"/>
            <a:ext cx="461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9900"/>
                </a:solidFill>
              </a:rPr>
              <a:t>ДЕКОРАТИВНО-ПРИКЛАДНОЕ ИСКУССТВО</a:t>
            </a:r>
            <a:r>
              <a:rPr lang="ru-RU" sz="1600" dirty="0"/>
              <a:t> </a:t>
            </a:r>
          </a:p>
        </p:txBody>
      </p:sp>
      <p:sp>
        <p:nvSpPr>
          <p:cNvPr id="3081" name="AutoShape 16"/>
          <p:cNvSpPr>
            <a:spLocks noChangeArrowheads="1"/>
          </p:cNvSpPr>
          <p:nvPr/>
        </p:nvSpPr>
        <p:spPr bwMode="auto">
          <a:xfrm rot="-676509">
            <a:off x="128588" y="5716588"/>
            <a:ext cx="327660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 rot="-661026">
            <a:off x="533400" y="6172200"/>
            <a:ext cx="113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ТЕАТР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3083" name="AutoShape 17"/>
          <p:cNvSpPr>
            <a:spLocks noChangeArrowheads="1"/>
          </p:cNvSpPr>
          <p:nvPr/>
        </p:nvSpPr>
        <p:spPr bwMode="auto">
          <a:xfrm rot="817253">
            <a:off x="39688" y="4897438"/>
            <a:ext cx="350520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Text Box 11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 rot="1318447">
            <a:off x="296863" y="5184775"/>
            <a:ext cx="212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КОСТЮМ</a:t>
            </a:r>
          </a:p>
        </p:txBody>
      </p:sp>
      <p:sp>
        <p:nvSpPr>
          <p:cNvPr id="3085" name="AutoShape 18"/>
          <p:cNvSpPr>
            <a:spLocks noChangeArrowheads="1"/>
          </p:cNvSpPr>
          <p:nvPr/>
        </p:nvSpPr>
        <p:spPr bwMode="auto">
          <a:xfrm rot="1534605">
            <a:off x="495300" y="4014788"/>
            <a:ext cx="3276600" cy="9207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Text Box 10"/>
          <p:cNvSpPr txBox="1">
            <a:spLocks noChangeArrowheads="1"/>
          </p:cNvSpPr>
          <p:nvPr/>
        </p:nvSpPr>
        <p:spPr bwMode="auto">
          <a:xfrm rot="2182072">
            <a:off x="854075" y="4289425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</a:rPr>
              <a:t>МУЗЫКА</a:t>
            </a:r>
          </a:p>
        </p:txBody>
      </p:sp>
      <p:sp>
        <p:nvSpPr>
          <p:cNvPr id="3087" name="AutoShape 19"/>
          <p:cNvSpPr>
            <a:spLocks noChangeArrowheads="1"/>
          </p:cNvSpPr>
          <p:nvPr/>
        </p:nvSpPr>
        <p:spPr bwMode="auto">
          <a:xfrm rot="2683869">
            <a:off x="1222375" y="3381375"/>
            <a:ext cx="3276600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Text Box 9"/>
          <p:cNvSpPr txBox="1">
            <a:spLocks noChangeArrowheads="1"/>
          </p:cNvSpPr>
          <p:nvPr/>
        </p:nvSpPr>
        <p:spPr bwMode="auto">
          <a:xfrm rot="3067910">
            <a:off x="1418432" y="3275806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FF"/>
                </a:solidFill>
              </a:rPr>
              <a:t>ЛИТЕРАТУРА</a:t>
            </a:r>
          </a:p>
        </p:txBody>
      </p:sp>
      <p:sp>
        <p:nvSpPr>
          <p:cNvPr id="3089" name="AutoShape 22"/>
          <p:cNvSpPr>
            <a:spLocks noChangeArrowheads="1"/>
          </p:cNvSpPr>
          <p:nvPr/>
        </p:nvSpPr>
        <p:spPr bwMode="auto">
          <a:xfrm rot="20045962" flipH="1">
            <a:off x="5486400" y="4038600"/>
            <a:ext cx="3429000" cy="7747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Text Box 13"/>
          <p:cNvSpPr txBox="1">
            <a:spLocks noChangeArrowheads="1"/>
          </p:cNvSpPr>
          <p:nvPr/>
        </p:nvSpPr>
        <p:spPr bwMode="auto">
          <a:xfrm rot="-2219758">
            <a:off x="7696200" y="3886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ФОТО</a:t>
            </a:r>
            <a:r>
              <a:rPr lang="ru-RU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 rot="19038302" flipH="1">
            <a:off x="4876800" y="3200400"/>
            <a:ext cx="3429000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AutoShape 24"/>
          <p:cNvSpPr>
            <a:spLocks noChangeArrowheads="1"/>
          </p:cNvSpPr>
          <p:nvPr/>
        </p:nvSpPr>
        <p:spPr bwMode="auto">
          <a:xfrm rot="18046205" flipH="1">
            <a:off x="3892550" y="2736850"/>
            <a:ext cx="3429000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Text Box 7"/>
          <p:cNvSpPr txBox="1">
            <a:spLocks noChangeArrowheads="1"/>
          </p:cNvSpPr>
          <p:nvPr/>
        </p:nvSpPr>
        <p:spPr bwMode="auto">
          <a:xfrm rot="-3212966">
            <a:off x="6323807" y="3048793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6600"/>
                </a:solidFill>
                <a:latin typeface="Arial Rounded MT Bold" pitchFamily="34" charset="0"/>
              </a:rPr>
              <a:t>СКУЛЬПТУРА</a:t>
            </a:r>
          </a:p>
        </p:txBody>
      </p:sp>
      <p:sp>
        <p:nvSpPr>
          <p:cNvPr id="3094" name="Text Box 14"/>
          <p:cNvSpPr txBox="1">
            <a:spLocks noChangeArrowheads="1"/>
          </p:cNvSpPr>
          <p:nvPr/>
        </p:nvSpPr>
        <p:spPr bwMode="auto">
          <a:xfrm rot="-3854908">
            <a:off x="5745957" y="2026443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КИНО</a:t>
            </a:r>
            <a:r>
              <a:rPr lang="ru-RU">
                <a:solidFill>
                  <a:schemeClr val="hlink"/>
                </a:solidFill>
              </a:rPr>
              <a:t>  </a:t>
            </a:r>
          </a:p>
        </p:txBody>
      </p:sp>
      <p:sp>
        <p:nvSpPr>
          <p:cNvPr id="3095" name="AutoShape 19"/>
          <p:cNvSpPr>
            <a:spLocks noChangeArrowheads="1"/>
          </p:cNvSpPr>
          <p:nvPr/>
        </p:nvSpPr>
        <p:spPr bwMode="auto">
          <a:xfrm rot="3786928">
            <a:off x="2075657" y="2829718"/>
            <a:ext cx="3276600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Text Box 9"/>
          <p:cNvSpPr txBox="1">
            <a:spLocks noChangeArrowheads="1"/>
          </p:cNvSpPr>
          <p:nvPr/>
        </p:nvSpPr>
        <p:spPr bwMode="auto">
          <a:xfrm rot="4469427">
            <a:off x="2719388" y="2409825"/>
            <a:ext cx="1169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FF"/>
                </a:solidFill>
              </a:rPr>
              <a:t>МУЗЕИ</a:t>
            </a:r>
          </a:p>
        </p:txBody>
      </p:sp>
      <p:pic>
        <p:nvPicPr>
          <p:cNvPr id="3097" name="Picture 4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01008"/>
            <a:ext cx="47212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3275856" y="4724400"/>
            <a:ext cx="2514600" cy="2133600"/>
          </a:xfrm>
          <a:prstGeom prst="star24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9" name="Text Box 15"/>
          <p:cNvSpPr txBox="1">
            <a:spLocks noChangeArrowheads="1"/>
          </p:cNvSpPr>
          <p:nvPr/>
        </p:nvSpPr>
        <p:spPr bwMode="auto">
          <a:xfrm>
            <a:off x="3635896" y="5661248"/>
            <a:ext cx="210696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 dirty="0">
                <a:solidFill>
                  <a:srgbClr val="CC3300"/>
                </a:solidFill>
                <a:latin typeface="Monotype Corsiva" pitchFamily="66" charset="0"/>
                <a:cs typeface="Times New Roman" pitchFamily="18" charset="0"/>
              </a:rPr>
              <a:t>ИСКУССТВО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  <p:bldP spid="3080" grpId="0"/>
      <p:bldP spid="3082" grpId="0"/>
      <p:bldP spid="3084" grpId="0"/>
      <p:bldP spid="3086" grpId="0"/>
      <p:bldP spid="3088" grpId="0"/>
      <p:bldP spid="3090" grpId="0"/>
      <p:bldP spid="3093" grpId="0"/>
      <p:bldP spid="3094" grpId="0"/>
      <p:bldP spid="30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7" name="Picture 4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01008"/>
            <a:ext cx="47212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5"/>
          <p:cNvSpPr>
            <a:spLocks noChangeArrowheads="1"/>
          </p:cNvSpPr>
          <p:nvPr/>
        </p:nvSpPr>
        <p:spPr bwMode="auto">
          <a:xfrm rot="16385999" flipH="1">
            <a:off x="1790700" y="1866900"/>
            <a:ext cx="4875213" cy="11414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21"/>
          <p:cNvSpPr>
            <a:spLocks noChangeArrowheads="1"/>
          </p:cNvSpPr>
          <p:nvPr/>
        </p:nvSpPr>
        <p:spPr bwMode="auto">
          <a:xfrm rot="21347271" flipH="1">
            <a:off x="5740400" y="5026025"/>
            <a:ext cx="3429000" cy="8382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20"/>
          <p:cNvSpPr>
            <a:spLocks noChangeArrowheads="1"/>
          </p:cNvSpPr>
          <p:nvPr/>
        </p:nvSpPr>
        <p:spPr bwMode="auto">
          <a:xfrm rot="559971" flipH="1">
            <a:off x="5726113" y="5867400"/>
            <a:ext cx="3429000" cy="6223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3429000" y="4724400"/>
            <a:ext cx="2514600" cy="2133600"/>
          </a:xfrm>
          <a:prstGeom prst="star24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 rot="285029">
            <a:off x="7162800" y="6172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3300"/>
                </a:solidFill>
              </a:rPr>
              <a:t>АРХИТЕКТУРА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 rot="-870792">
            <a:off x="7354888" y="5257800"/>
            <a:ext cx="1789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  <a:latin typeface="Arial Rounded MT Bold" pitchFamily="34" charset="0"/>
              </a:rPr>
              <a:t>ЖИВОПИСЬ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 rot="-5527273">
            <a:off x="2204243" y="2139157"/>
            <a:ext cx="461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9900"/>
                </a:solidFill>
              </a:rPr>
              <a:t>ДЕКОРАТИВНО-ПРИКЛАДНОЕ ИСКУССТВО</a:t>
            </a:r>
            <a:r>
              <a:rPr lang="ru-RU" sz="1600"/>
              <a:t> </a:t>
            </a:r>
          </a:p>
        </p:txBody>
      </p:sp>
      <p:sp>
        <p:nvSpPr>
          <p:cNvPr id="3081" name="AutoShape 16"/>
          <p:cNvSpPr>
            <a:spLocks noChangeArrowheads="1"/>
          </p:cNvSpPr>
          <p:nvPr/>
        </p:nvSpPr>
        <p:spPr bwMode="auto">
          <a:xfrm rot="-676509">
            <a:off x="128588" y="5716588"/>
            <a:ext cx="327660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 rot="-661026">
            <a:off x="533400" y="6172200"/>
            <a:ext cx="113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FF"/>
                </a:solidFill>
              </a:rPr>
              <a:t>ТЕАТР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083" name="AutoShape 17"/>
          <p:cNvSpPr>
            <a:spLocks noChangeArrowheads="1"/>
          </p:cNvSpPr>
          <p:nvPr/>
        </p:nvSpPr>
        <p:spPr bwMode="auto">
          <a:xfrm rot="817253">
            <a:off x="39688" y="4897438"/>
            <a:ext cx="350520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Text Box 11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 rot="1318447">
            <a:off x="296863" y="5184775"/>
            <a:ext cx="212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КОСТЮМ</a:t>
            </a:r>
          </a:p>
        </p:txBody>
      </p:sp>
      <p:sp>
        <p:nvSpPr>
          <p:cNvPr id="3085" name="AutoShape 18"/>
          <p:cNvSpPr>
            <a:spLocks noChangeArrowheads="1"/>
          </p:cNvSpPr>
          <p:nvPr/>
        </p:nvSpPr>
        <p:spPr bwMode="auto">
          <a:xfrm rot="1534605">
            <a:off x="495300" y="4014788"/>
            <a:ext cx="3276600" cy="9207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Text Box 10"/>
          <p:cNvSpPr txBox="1">
            <a:spLocks noChangeArrowheads="1"/>
          </p:cNvSpPr>
          <p:nvPr/>
        </p:nvSpPr>
        <p:spPr bwMode="auto">
          <a:xfrm rot="2182072">
            <a:off x="854075" y="4289425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</a:rPr>
              <a:t>МУЗЫКА</a:t>
            </a:r>
          </a:p>
        </p:txBody>
      </p:sp>
      <p:sp>
        <p:nvSpPr>
          <p:cNvPr id="3087" name="AutoShape 19"/>
          <p:cNvSpPr>
            <a:spLocks noChangeArrowheads="1"/>
          </p:cNvSpPr>
          <p:nvPr/>
        </p:nvSpPr>
        <p:spPr bwMode="auto">
          <a:xfrm rot="2683869">
            <a:off x="1222375" y="3381375"/>
            <a:ext cx="3276600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Text Box 9"/>
          <p:cNvSpPr txBox="1">
            <a:spLocks noChangeArrowheads="1"/>
          </p:cNvSpPr>
          <p:nvPr/>
        </p:nvSpPr>
        <p:spPr bwMode="auto">
          <a:xfrm rot="3067910">
            <a:off x="1418432" y="3275806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FF"/>
                </a:solidFill>
              </a:rPr>
              <a:t>ЛИТЕРАТУРА</a:t>
            </a:r>
          </a:p>
        </p:txBody>
      </p:sp>
      <p:sp>
        <p:nvSpPr>
          <p:cNvPr id="3089" name="AutoShape 22"/>
          <p:cNvSpPr>
            <a:spLocks noChangeArrowheads="1"/>
          </p:cNvSpPr>
          <p:nvPr/>
        </p:nvSpPr>
        <p:spPr bwMode="auto">
          <a:xfrm rot="20045962" flipH="1">
            <a:off x="5486400" y="4038600"/>
            <a:ext cx="3429000" cy="7747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Text Box 13"/>
          <p:cNvSpPr txBox="1">
            <a:spLocks noChangeArrowheads="1"/>
          </p:cNvSpPr>
          <p:nvPr/>
        </p:nvSpPr>
        <p:spPr bwMode="auto">
          <a:xfrm rot="-2219758">
            <a:off x="7696200" y="3886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ФОТО</a:t>
            </a:r>
            <a:r>
              <a:rPr lang="ru-RU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 rot="19038302" flipH="1">
            <a:off x="4876800" y="3200400"/>
            <a:ext cx="3429000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AutoShape 24"/>
          <p:cNvSpPr>
            <a:spLocks noChangeArrowheads="1"/>
          </p:cNvSpPr>
          <p:nvPr/>
        </p:nvSpPr>
        <p:spPr bwMode="auto">
          <a:xfrm rot="18046205" flipH="1">
            <a:off x="3892550" y="2736850"/>
            <a:ext cx="3429000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Text Box 7"/>
          <p:cNvSpPr txBox="1">
            <a:spLocks noChangeArrowheads="1"/>
          </p:cNvSpPr>
          <p:nvPr/>
        </p:nvSpPr>
        <p:spPr bwMode="auto">
          <a:xfrm rot="-3212966">
            <a:off x="6323807" y="3048793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6600"/>
                </a:solidFill>
                <a:latin typeface="Arial Rounded MT Bold" pitchFamily="34" charset="0"/>
              </a:rPr>
              <a:t>СКУЛЬПТУРА</a:t>
            </a:r>
          </a:p>
        </p:txBody>
      </p:sp>
      <p:sp>
        <p:nvSpPr>
          <p:cNvPr id="3094" name="Text Box 14"/>
          <p:cNvSpPr txBox="1">
            <a:spLocks noChangeArrowheads="1"/>
          </p:cNvSpPr>
          <p:nvPr/>
        </p:nvSpPr>
        <p:spPr bwMode="auto">
          <a:xfrm rot="-3854908">
            <a:off x="5745957" y="2026443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КИНО</a:t>
            </a:r>
            <a:r>
              <a:rPr lang="ru-RU">
                <a:solidFill>
                  <a:schemeClr val="hlink"/>
                </a:solidFill>
              </a:rPr>
              <a:t>  </a:t>
            </a:r>
          </a:p>
        </p:txBody>
      </p:sp>
      <p:sp>
        <p:nvSpPr>
          <p:cNvPr id="3095" name="AutoShape 19"/>
          <p:cNvSpPr>
            <a:spLocks noChangeArrowheads="1"/>
          </p:cNvSpPr>
          <p:nvPr/>
        </p:nvSpPr>
        <p:spPr bwMode="auto">
          <a:xfrm rot="3786928">
            <a:off x="2075657" y="2829718"/>
            <a:ext cx="3276600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Text Box 9"/>
          <p:cNvSpPr txBox="1">
            <a:spLocks noChangeArrowheads="1"/>
          </p:cNvSpPr>
          <p:nvPr/>
        </p:nvSpPr>
        <p:spPr bwMode="auto">
          <a:xfrm rot="4469427">
            <a:off x="2719388" y="2409825"/>
            <a:ext cx="1169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FF"/>
                </a:solidFill>
              </a:rPr>
              <a:t>МУЗЕИ</a:t>
            </a:r>
          </a:p>
        </p:txBody>
      </p:sp>
      <p:sp>
        <p:nvSpPr>
          <p:cNvPr id="3099" name="Text Box 15"/>
          <p:cNvSpPr txBox="1">
            <a:spLocks noChangeArrowheads="1"/>
          </p:cNvSpPr>
          <p:nvPr/>
        </p:nvSpPr>
        <p:spPr bwMode="auto">
          <a:xfrm>
            <a:off x="3707904" y="5661248"/>
            <a:ext cx="210696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ИСКУССТВО</a:t>
            </a:r>
          </a:p>
        </p:txBody>
      </p:sp>
      <p:pic>
        <p:nvPicPr>
          <p:cNvPr id="27" name="Picture 4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95736" y="3429000"/>
            <a:ext cx="4899802" cy="438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utoShape 25"/>
          <p:cNvSpPr>
            <a:spLocks noChangeArrowheads="1"/>
          </p:cNvSpPr>
          <p:nvPr/>
        </p:nvSpPr>
        <p:spPr bwMode="auto">
          <a:xfrm rot="16385999" flipH="1">
            <a:off x="1791444" y="1894197"/>
            <a:ext cx="4875213" cy="1141413"/>
          </a:xfrm>
          <a:prstGeom prst="rtTriangl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AutoShape 21"/>
          <p:cNvSpPr>
            <a:spLocks noChangeArrowheads="1"/>
          </p:cNvSpPr>
          <p:nvPr/>
        </p:nvSpPr>
        <p:spPr bwMode="auto">
          <a:xfrm rot="21347271" flipH="1">
            <a:off x="5741144" y="5053322"/>
            <a:ext cx="3429000" cy="838200"/>
          </a:xfrm>
          <a:prstGeom prst="rtTriangl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AutoShape 20"/>
          <p:cNvSpPr>
            <a:spLocks noChangeArrowheads="1"/>
          </p:cNvSpPr>
          <p:nvPr/>
        </p:nvSpPr>
        <p:spPr bwMode="auto">
          <a:xfrm rot="559971" flipH="1">
            <a:off x="5726857" y="5894697"/>
            <a:ext cx="3429000" cy="622300"/>
          </a:xfrm>
          <a:prstGeom prst="rtTriangl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 rot="-676509">
            <a:off x="129332" y="5743885"/>
            <a:ext cx="3276600" cy="762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 rot="817253">
            <a:off x="40432" y="4924735"/>
            <a:ext cx="3505200" cy="762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AutoShape 18"/>
          <p:cNvSpPr>
            <a:spLocks noChangeArrowheads="1"/>
          </p:cNvSpPr>
          <p:nvPr/>
        </p:nvSpPr>
        <p:spPr bwMode="auto">
          <a:xfrm rot="1534605">
            <a:off x="496044" y="4042085"/>
            <a:ext cx="3276600" cy="920750"/>
          </a:xfrm>
          <a:prstGeom prst="rtTriangl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 rot="2683869">
            <a:off x="1223119" y="3408672"/>
            <a:ext cx="3276600" cy="925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auto">
          <a:xfrm rot="20045962" flipH="1">
            <a:off x="5487144" y="4065897"/>
            <a:ext cx="3429000" cy="774700"/>
          </a:xfrm>
          <a:prstGeom prst="rtTriangl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 rot="19038302" flipH="1">
            <a:off x="4877544" y="3227697"/>
            <a:ext cx="3429000" cy="850900"/>
          </a:xfrm>
          <a:prstGeom prst="rtTriangl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8" name="AutoShape 24"/>
          <p:cNvSpPr>
            <a:spLocks noChangeArrowheads="1"/>
          </p:cNvSpPr>
          <p:nvPr/>
        </p:nvSpPr>
        <p:spPr bwMode="auto">
          <a:xfrm rot="18046205" flipH="1">
            <a:off x="3893294" y="2764147"/>
            <a:ext cx="3429000" cy="850900"/>
          </a:xfrm>
          <a:prstGeom prst="rtTriangl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AutoShape 19"/>
          <p:cNvSpPr>
            <a:spLocks noChangeArrowheads="1"/>
          </p:cNvSpPr>
          <p:nvPr/>
        </p:nvSpPr>
        <p:spPr bwMode="auto">
          <a:xfrm rot="3786928">
            <a:off x="2076401" y="2857015"/>
            <a:ext cx="3276600" cy="925513"/>
          </a:xfrm>
          <a:prstGeom prst="rtTriangl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3419872" y="4724400"/>
            <a:ext cx="2514600" cy="2133600"/>
          </a:xfrm>
          <a:prstGeom prst="star24">
            <a:avLst>
              <a:gd name="adj" fmla="val 375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329</Words>
  <Application>Microsoft Office PowerPoint</Application>
  <PresentationFormat>Экран (4:3)</PresentationFormat>
  <Paragraphs>103</Paragraphs>
  <Slides>22</Slides>
  <Notes>2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  Тема урока:</vt:lpstr>
      <vt:lpstr>Слайд 4</vt:lpstr>
      <vt:lpstr>музыка</vt:lpstr>
      <vt:lpstr>«Пер Гюнт»</vt:lpstr>
      <vt:lpstr>Слайд 7</vt:lpstr>
      <vt:lpstr>Слайд 8</vt:lpstr>
      <vt:lpstr>Слайд 9</vt:lpstr>
      <vt:lpstr>Музыка может показать миллионам людей то, что делается в душе  одного человека,  и одному человеку  открыть то,  чем наполнена душа всего человечества.                                 Для искусства –                                        это равные величины.                                                                Дмитрий Шостакович  </vt:lpstr>
      <vt:lpstr>Слайд 11</vt:lpstr>
      <vt:lpstr>Слайд 12</vt:lpstr>
      <vt:lpstr>Слайд 13</vt:lpstr>
      <vt:lpstr>Слайд 14</vt:lpstr>
      <vt:lpstr>Слайд 15</vt:lpstr>
      <vt:lpstr>соль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</dc:title>
  <dc:creator>учитель</dc:creator>
  <cp:lastModifiedBy>учитель</cp:lastModifiedBy>
  <cp:revision>134</cp:revision>
  <dcterms:created xsi:type="dcterms:W3CDTF">2012-12-01T08:42:16Z</dcterms:created>
  <dcterms:modified xsi:type="dcterms:W3CDTF">2012-12-22T14:37:16Z</dcterms:modified>
</cp:coreProperties>
</file>